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25199975" cy="32399288"/>
  <p:notesSz cx="6858000" cy="9144000"/>
  <p:defaultTextStyle>
    <a:defPPr>
      <a:defRPr lang="tr-TR"/>
    </a:defPPr>
    <a:lvl1pPr marL="0" algn="l" defTabSz="2764688" rtl="0" eaLnBrk="1" latinLnBrk="0" hangingPunct="1">
      <a:defRPr sz="5442" kern="1200">
        <a:solidFill>
          <a:schemeClr val="tx1"/>
        </a:solidFill>
        <a:latin typeface="+mn-lt"/>
        <a:ea typeface="+mn-ea"/>
        <a:cs typeface="+mn-cs"/>
      </a:defRPr>
    </a:lvl1pPr>
    <a:lvl2pPr marL="1382344" algn="l" defTabSz="2764688" rtl="0" eaLnBrk="1" latinLnBrk="0" hangingPunct="1">
      <a:defRPr sz="5442" kern="1200">
        <a:solidFill>
          <a:schemeClr val="tx1"/>
        </a:solidFill>
        <a:latin typeface="+mn-lt"/>
        <a:ea typeface="+mn-ea"/>
        <a:cs typeface="+mn-cs"/>
      </a:defRPr>
    </a:lvl2pPr>
    <a:lvl3pPr marL="2764688" algn="l" defTabSz="2764688" rtl="0" eaLnBrk="1" latinLnBrk="0" hangingPunct="1">
      <a:defRPr sz="5442" kern="1200">
        <a:solidFill>
          <a:schemeClr val="tx1"/>
        </a:solidFill>
        <a:latin typeface="+mn-lt"/>
        <a:ea typeface="+mn-ea"/>
        <a:cs typeface="+mn-cs"/>
      </a:defRPr>
    </a:lvl3pPr>
    <a:lvl4pPr marL="4147033" algn="l" defTabSz="2764688" rtl="0" eaLnBrk="1" latinLnBrk="0" hangingPunct="1">
      <a:defRPr sz="5442" kern="1200">
        <a:solidFill>
          <a:schemeClr val="tx1"/>
        </a:solidFill>
        <a:latin typeface="+mn-lt"/>
        <a:ea typeface="+mn-ea"/>
        <a:cs typeface="+mn-cs"/>
      </a:defRPr>
    </a:lvl4pPr>
    <a:lvl5pPr marL="5529377" algn="l" defTabSz="2764688" rtl="0" eaLnBrk="1" latinLnBrk="0" hangingPunct="1">
      <a:defRPr sz="5442" kern="1200">
        <a:solidFill>
          <a:schemeClr val="tx1"/>
        </a:solidFill>
        <a:latin typeface="+mn-lt"/>
        <a:ea typeface="+mn-ea"/>
        <a:cs typeface="+mn-cs"/>
      </a:defRPr>
    </a:lvl5pPr>
    <a:lvl6pPr marL="6911721" algn="l" defTabSz="2764688" rtl="0" eaLnBrk="1" latinLnBrk="0" hangingPunct="1">
      <a:defRPr sz="5442" kern="1200">
        <a:solidFill>
          <a:schemeClr val="tx1"/>
        </a:solidFill>
        <a:latin typeface="+mn-lt"/>
        <a:ea typeface="+mn-ea"/>
        <a:cs typeface="+mn-cs"/>
      </a:defRPr>
    </a:lvl6pPr>
    <a:lvl7pPr marL="8294065" algn="l" defTabSz="2764688" rtl="0" eaLnBrk="1" latinLnBrk="0" hangingPunct="1">
      <a:defRPr sz="5442" kern="1200">
        <a:solidFill>
          <a:schemeClr val="tx1"/>
        </a:solidFill>
        <a:latin typeface="+mn-lt"/>
        <a:ea typeface="+mn-ea"/>
        <a:cs typeface="+mn-cs"/>
      </a:defRPr>
    </a:lvl7pPr>
    <a:lvl8pPr marL="9676409" algn="l" defTabSz="2764688" rtl="0" eaLnBrk="1" latinLnBrk="0" hangingPunct="1">
      <a:defRPr sz="5442" kern="1200">
        <a:solidFill>
          <a:schemeClr val="tx1"/>
        </a:solidFill>
        <a:latin typeface="+mn-lt"/>
        <a:ea typeface="+mn-ea"/>
        <a:cs typeface="+mn-cs"/>
      </a:defRPr>
    </a:lvl8pPr>
    <a:lvl9pPr marL="11058754" algn="l" defTabSz="2764688" rtl="0" eaLnBrk="1" latinLnBrk="0" hangingPunct="1">
      <a:defRPr sz="544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205" userDrawn="1">
          <p15:clr>
            <a:srgbClr val="A4A3A4"/>
          </p15:clr>
        </p15:guide>
        <p15:guide id="2" pos="79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30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29" autoAdjust="0"/>
    <p:restoredTop sz="94660"/>
  </p:normalViewPr>
  <p:slideViewPr>
    <p:cSldViewPr snapToGrid="0" showGuides="1">
      <p:cViewPr>
        <p:scale>
          <a:sx n="40" d="100"/>
          <a:sy n="40" d="100"/>
        </p:scale>
        <p:origin x="642" y="30"/>
      </p:cViewPr>
      <p:guideLst>
        <p:guide orient="horz" pos="10205"/>
        <p:guide pos="79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al__ma_Sayfas_.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_al__ma_Sayfas_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_al__ma_Sayfas_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_al__ma_Sayfas_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_al__ma_Sayfas_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6"/>
    </mc:Choice>
    <mc:Fallback>
      <c:style val="6"/>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tr-TR" sz="2400" b="1" dirty="0" smtClean="0"/>
              <a:t>Rate</a:t>
            </a:r>
            <a:r>
              <a:rPr lang="tr-TR" sz="2400" b="1" baseline="0" dirty="0" smtClean="0"/>
              <a:t> of </a:t>
            </a:r>
            <a:r>
              <a:rPr lang="tr-TR" sz="2400" b="1" baseline="0" dirty="0" err="1" smtClean="0"/>
              <a:t>vaccination</a:t>
            </a:r>
            <a:r>
              <a:rPr lang="tr-TR" sz="2400" b="1" baseline="0" dirty="0" smtClean="0"/>
              <a:t> </a:t>
            </a:r>
            <a:r>
              <a:rPr lang="tr-TR" sz="2400" b="1" baseline="0" dirty="0" err="1" smtClean="0"/>
              <a:t>among</a:t>
            </a:r>
            <a:r>
              <a:rPr lang="tr-TR" sz="2400" b="1" baseline="0" dirty="0" smtClean="0"/>
              <a:t> </a:t>
            </a:r>
            <a:r>
              <a:rPr lang="tr-TR" sz="2400" b="1" baseline="0" dirty="0" err="1" smtClean="0"/>
              <a:t>patients</a:t>
            </a:r>
            <a:r>
              <a:rPr lang="tr-TR" sz="2400" b="1" baseline="0" dirty="0" smtClean="0"/>
              <a:t> </a:t>
            </a:r>
            <a:r>
              <a:rPr lang="tr-TR" sz="2400" b="1" baseline="0" dirty="0" err="1" smtClean="0"/>
              <a:t>regarding</a:t>
            </a:r>
            <a:r>
              <a:rPr lang="tr-TR" sz="2400" b="1" baseline="0" dirty="0" smtClean="0"/>
              <a:t> </a:t>
            </a:r>
            <a:r>
              <a:rPr lang="tr-TR" sz="2400" b="1" baseline="0" dirty="0" err="1" smtClean="0"/>
              <a:t>serious</a:t>
            </a:r>
            <a:r>
              <a:rPr lang="tr-TR" sz="2400" b="1" baseline="0" dirty="0" smtClean="0"/>
              <a:t> </a:t>
            </a:r>
            <a:r>
              <a:rPr lang="tr-TR" sz="2400" b="1" baseline="0" dirty="0" err="1" smtClean="0"/>
              <a:t>side</a:t>
            </a:r>
            <a:r>
              <a:rPr lang="tr-TR" sz="2400" b="1" baseline="0" dirty="0" smtClean="0"/>
              <a:t> </a:t>
            </a:r>
            <a:r>
              <a:rPr lang="tr-TR" sz="2400" b="1" baseline="0" dirty="0" err="1" smtClean="0"/>
              <a:t>effects</a:t>
            </a:r>
            <a:r>
              <a:rPr lang="tr-TR" sz="2400" b="1" baseline="0" dirty="0" smtClean="0"/>
              <a:t> </a:t>
            </a:r>
            <a:r>
              <a:rPr lang="tr-TR" sz="2400" b="1" baseline="0" dirty="0" err="1" smtClean="0"/>
              <a:t>possible</a:t>
            </a:r>
            <a:endParaRPr lang="en-US" sz="2400" b="1" dirty="0"/>
          </a:p>
        </c:rich>
      </c:tx>
      <c:layout>
        <c:manualLayout>
          <c:xMode val="edge"/>
          <c:yMode val="edge"/>
          <c:x val="9.5017013244972193E-2"/>
          <c:y val="5.1907296837599027E-3"/>
        </c:manualLayout>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tr-TR"/>
        </a:p>
      </c:txPr>
    </c:title>
    <c:autoTitleDeleted val="0"/>
    <c:plotArea>
      <c:layout>
        <c:manualLayout>
          <c:layoutTarget val="inner"/>
          <c:xMode val="edge"/>
          <c:yMode val="edge"/>
          <c:x val="0.22973091160320744"/>
          <c:y val="0.17764495776810069"/>
          <c:w val="0.44637927419765627"/>
          <c:h val="0.66440890361366745"/>
        </c:manualLayout>
      </c:layout>
      <c:doughnutChart>
        <c:varyColors val="1"/>
        <c:ser>
          <c:idx val="0"/>
          <c:order val="0"/>
          <c:tx>
            <c:strRef>
              <c:f>Sayfa1!$A$198</c:f>
              <c:strCache>
                <c:ptCount val="1"/>
                <c:pt idx="0">
                  <c:v>severe</c:v>
                </c:pt>
              </c:strCache>
            </c:strRef>
          </c:tx>
          <c:dPt>
            <c:idx val="0"/>
            <c:bubble3D val="0"/>
            <c:spPr>
              <a:solidFill>
                <a:schemeClr val="accent4">
                  <a:shade val="76000"/>
                </a:schemeClr>
              </a:solidFill>
              <a:ln w="19050">
                <a:solidFill>
                  <a:schemeClr val="lt1"/>
                </a:solidFill>
              </a:ln>
              <a:effectLst/>
            </c:spPr>
            <c:extLst>
              <c:ext xmlns:c16="http://schemas.microsoft.com/office/drawing/2014/chart" uri="{C3380CC4-5D6E-409C-BE32-E72D297353CC}">
                <c16:uniqueId val="{00000001-D6A2-4BEB-9043-3F6CB2DB04BF}"/>
              </c:ext>
            </c:extLst>
          </c:dPt>
          <c:dPt>
            <c:idx val="1"/>
            <c:bubble3D val="0"/>
            <c:spPr>
              <a:solidFill>
                <a:schemeClr val="accent4">
                  <a:tint val="77000"/>
                </a:schemeClr>
              </a:solidFill>
              <a:ln w="19050">
                <a:solidFill>
                  <a:schemeClr val="lt1"/>
                </a:solidFill>
              </a:ln>
              <a:effectLst/>
            </c:spPr>
            <c:extLst>
              <c:ext xmlns:c16="http://schemas.microsoft.com/office/drawing/2014/chart" uri="{C3380CC4-5D6E-409C-BE32-E72D297353CC}">
                <c16:uniqueId val="{00000003-D6A2-4BEB-9043-3F6CB2DB04BF}"/>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tr-TR"/>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Sayfa1!$B$197:$C$197</c:f>
              <c:strCache>
                <c:ptCount val="2"/>
                <c:pt idx="0">
                  <c:v>Yes</c:v>
                </c:pt>
                <c:pt idx="1">
                  <c:v>No</c:v>
                </c:pt>
              </c:strCache>
            </c:strRef>
          </c:cat>
          <c:val>
            <c:numRef>
              <c:f>Sayfa1!$B$198:$C$198</c:f>
              <c:numCache>
                <c:formatCode>General</c:formatCode>
                <c:ptCount val="2"/>
                <c:pt idx="0">
                  <c:v>23</c:v>
                </c:pt>
                <c:pt idx="1">
                  <c:v>13</c:v>
                </c:pt>
              </c:numCache>
            </c:numRef>
          </c:val>
          <c:extLst>
            <c:ext xmlns:c16="http://schemas.microsoft.com/office/drawing/2014/chart" uri="{C3380CC4-5D6E-409C-BE32-E72D297353CC}">
              <c16:uniqueId val="{00000004-D6A2-4BEB-9043-3F6CB2DB04BF}"/>
            </c:ext>
          </c:extLst>
        </c:ser>
        <c:dLbls>
          <c:showLegendKey val="0"/>
          <c:showVal val="0"/>
          <c:showCatName val="1"/>
          <c:showSerName val="0"/>
          <c:showPercent val="1"/>
          <c:showBubbleSize val="0"/>
          <c:showLeaderLines val="1"/>
        </c:dLbls>
        <c:firstSliceAng val="0"/>
        <c:holeSize val="50"/>
      </c:doughnutChart>
      <c:spPr>
        <a:noFill/>
        <a:ln>
          <a:noFill/>
        </a:ln>
        <a:effectLst/>
      </c:spPr>
    </c:plotArea>
    <c:plotVisOnly val="1"/>
    <c:dispBlanksAs val="gap"/>
    <c:showDLblsOverMax val="0"/>
  </c:chart>
  <c:spPr>
    <a:noFill/>
    <a:ln>
      <a:noFill/>
    </a:ln>
    <a:effectLst/>
  </c:spPr>
  <c:txPr>
    <a:bodyPr/>
    <a:lstStyle/>
    <a:p>
      <a:pPr>
        <a:defRPr/>
      </a:pPr>
      <a:endParaRPr lang="tr-TR"/>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6"/>
    </mc:Choice>
    <mc:Fallback>
      <c:style val="6"/>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tx>
            <c:strRef>
              <c:f>Sayfa1!$A$198</c:f>
              <c:strCache>
                <c:ptCount val="1"/>
                <c:pt idx="0">
                  <c:v>vaccination</c:v>
                </c:pt>
              </c:strCache>
            </c:strRef>
          </c:tx>
          <c:dPt>
            <c:idx val="0"/>
            <c:bubble3D val="0"/>
            <c:spPr>
              <a:solidFill>
                <a:schemeClr val="accent4">
                  <a:shade val="76000"/>
                </a:schemeClr>
              </a:solidFill>
              <a:ln w="19050">
                <a:solidFill>
                  <a:schemeClr val="lt1"/>
                </a:solidFill>
              </a:ln>
              <a:effectLst/>
            </c:spPr>
            <c:extLst>
              <c:ext xmlns:c16="http://schemas.microsoft.com/office/drawing/2014/chart" uri="{C3380CC4-5D6E-409C-BE32-E72D297353CC}">
                <c16:uniqueId val="{00000001-1B56-422E-AD22-A00DAD585EBF}"/>
              </c:ext>
            </c:extLst>
          </c:dPt>
          <c:dPt>
            <c:idx val="1"/>
            <c:bubble3D val="0"/>
            <c:spPr>
              <a:solidFill>
                <a:schemeClr val="accent4">
                  <a:tint val="77000"/>
                </a:schemeClr>
              </a:solidFill>
              <a:ln w="19050">
                <a:solidFill>
                  <a:schemeClr val="lt1"/>
                </a:solidFill>
              </a:ln>
              <a:effectLst/>
            </c:spPr>
            <c:extLst>
              <c:ext xmlns:c16="http://schemas.microsoft.com/office/drawing/2014/chart" uri="{C3380CC4-5D6E-409C-BE32-E72D297353CC}">
                <c16:uniqueId val="{00000003-1B56-422E-AD22-A00DAD585EBF}"/>
              </c:ext>
            </c:extLst>
          </c:dPt>
          <c:dLbls>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lumMod val="75000"/>
                        <a:lumOff val="25000"/>
                      </a:schemeClr>
                    </a:solidFill>
                    <a:latin typeface="+mn-lt"/>
                    <a:ea typeface="+mn-ea"/>
                    <a:cs typeface="+mn-cs"/>
                  </a:defRPr>
                </a:pPr>
                <a:endParaRPr lang="tr-TR"/>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Sayfa1!$B$197:$C$197</c:f>
              <c:strCache>
                <c:ptCount val="2"/>
                <c:pt idx="0">
                  <c:v>Yes</c:v>
                </c:pt>
                <c:pt idx="1">
                  <c:v>No</c:v>
                </c:pt>
              </c:strCache>
            </c:strRef>
          </c:cat>
          <c:val>
            <c:numRef>
              <c:f>Sayfa1!$B$198:$C$198</c:f>
              <c:numCache>
                <c:formatCode>General</c:formatCode>
                <c:ptCount val="2"/>
                <c:pt idx="0">
                  <c:v>199</c:v>
                </c:pt>
                <c:pt idx="1">
                  <c:v>19</c:v>
                </c:pt>
              </c:numCache>
            </c:numRef>
          </c:val>
          <c:extLst>
            <c:ext xmlns:c16="http://schemas.microsoft.com/office/drawing/2014/chart" uri="{C3380CC4-5D6E-409C-BE32-E72D297353CC}">
              <c16:uniqueId val="{00000004-1B56-422E-AD22-A00DAD585EBF}"/>
            </c:ext>
          </c:extLst>
        </c:ser>
        <c:dLbls>
          <c:showLegendKey val="0"/>
          <c:showVal val="0"/>
          <c:showCatName val="1"/>
          <c:showSerName val="0"/>
          <c:showPercent val="1"/>
          <c:showBubbleSize val="0"/>
          <c:showLeaderLines val="1"/>
        </c:dLbls>
        <c:firstSliceAng val="0"/>
        <c:holeSize val="50"/>
      </c:doughnutChart>
      <c:spPr>
        <a:noFill/>
        <a:ln>
          <a:noFill/>
        </a:ln>
        <a:effectLst/>
      </c:spPr>
    </c:plotArea>
    <c:plotVisOnly val="1"/>
    <c:dispBlanksAs val="gap"/>
    <c:showDLblsOverMax val="0"/>
  </c:chart>
  <c:spPr>
    <a:noFill/>
    <a:ln>
      <a:noFill/>
    </a:ln>
    <a:effectLst/>
  </c:spPr>
  <c:txPr>
    <a:bodyPr/>
    <a:lstStyle/>
    <a:p>
      <a:pPr>
        <a:defRPr/>
      </a:pPr>
      <a:endParaRPr lang="tr-TR"/>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Sayfa1!$A$198</c:f>
              <c:strCache>
                <c:ptCount val="1"/>
                <c:pt idx="0">
                  <c:v>vaccination</c:v>
                </c:pt>
              </c:strCache>
            </c:strRef>
          </c:tx>
          <c:dPt>
            <c:idx val="0"/>
            <c:bubble3D val="0"/>
            <c:spPr>
              <a:solidFill>
                <a:schemeClr val="accent2">
                  <a:shade val="58000"/>
                </a:schemeClr>
              </a:solidFill>
              <a:ln w="19050">
                <a:solidFill>
                  <a:schemeClr val="lt1"/>
                </a:solidFill>
              </a:ln>
              <a:effectLst/>
            </c:spPr>
            <c:extLst>
              <c:ext xmlns:c16="http://schemas.microsoft.com/office/drawing/2014/chart" uri="{C3380CC4-5D6E-409C-BE32-E72D297353CC}">
                <c16:uniqueId val="{00000001-416E-4E7D-BD41-6058F42C8D22}"/>
              </c:ext>
            </c:extLst>
          </c:dPt>
          <c:dPt>
            <c:idx val="1"/>
            <c:bubble3D val="0"/>
            <c:spPr>
              <a:solidFill>
                <a:schemeClr val="accent2">
                  <a:shade val="86000"/>
                </a:schemeClr>
              </a:solidFill>
              <a:ln w="19050">
                <a:solidFill>
                  <a:schemeClr val="lt1"/>
                </a:solidFill>
              </a:ln>
              <a:effectLst/>
            </c:spPr>
            <c:extLst>
              <c:ext xmlns:c16="http://schemas.microsoft.com/office/drawing/2014/chart" uri="{C3380CC4-5D6E-409C-BE32-E72D297353CC}">
                <c16:uniqueId val="{00000003-416E-4E7D-BD41-6058F42C8D22}"/>
              </c:ext>
            </c:extLst>
          </c:dPt>
          <c:dPt>
            <c:idx val="2"/>
            <c:bubble3D val="0"/>
            <c:spPr>
              <a:solidFill>
                <a:schemeClr val="accent2">
                  <a:tint val="86000"/>
                </a:schemeClr>
              </a:solidFill>
              <a:ln w="19050">
                <a:solidFill>
                  <a:schemeClr val="lt1"/>
                </a:solidFill>
              </a:ln>
              <a:effectLst/>
            </c:spPr>
            <c:extLst>
              <c:ext xmlns:c16="http://schemas.microsoft.com/office/drawing/2014/chart" uri="{C3380CC4-5D6E-409C-BE32-E72D297353CC}">
                <c16:uniqueId val="{00000005-416E-4E7D-BD41-6058F42C8D22}"/>
              </c:ext>
            </c:extLst>
          </c:dPt>
          <c:dPt>
            <c:idx val="3"/>
            <c:bubble3D val="0"/>
            <c:spPr>
              <a:solidFill>
                <a:schemeClr val="accent2">
                  <a:tint val="58000"/>
                </a:schemeClr>
              </a:solidFill>
              <a:ln w="19050">
                <a:solidFill>
                  <a:schemeClr val="lt1"/>
                </a:solidFill>
              </a:ln>
              <a:effectLst/>
            </c:spPr>
            <c:extLst>
              <c:ext xmlns:c16="http://schemas.microsoft.com/office/drawing/2014/chart" uri="{C3380CC4-5D6E-409C-BE32-E72D297353CC}">
                <c16:uniqueId val="{00000007-416E-4E7D-BD41-6058F42C8D22}"/>
              </c:ext>
            </c:extLst>
          </c:dPt>
          <c:dLbls>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lumMod val="75000"/>
                        <a:lumOff val="25000"/>
                      </a:schemeClr>
                    </a:solidFill>
                    <a:latin typeface="+mn-lt"/>
                    <a:ea typeface="+mn-ea"/>
                    <a:cs typeface="+mn-cs"/>
                  </a:defRPr>
                </a:pPr>
                <a:endParaRPr lang="tr-TR"/>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Sayfa1!$B$197:$E$197</c:f>
              <c:strCache>
                <c:ptCount val="4"/>
                <c:pt idx="0">
                  <c:v>Health staff</c:v>
                </c:pt>
                <c:pt idx="1">
                  <c:v>Family-friends</c:v>
                </c:pt>
                <c:pt idx="2">
                  <c:v>My own choice</c:v>
                </c:pt>
                <c:pt idx="3">
                  <c:v>Social media</c:v>
                </c:pt>
              </c:strCache>
            </c:strRef>
          </c:cat>
          <c:val>
            <c:numRef>
              <c:f>Sayfa1!$B$198:$E$198</c:f>
              <c:numCache>
                <c:formatCode>General</c:formatCode>
                <c:ptCount val="4"/>
                <c:pt idx="0">
                  <c:v>61</c:v>
                </c:pt>
                <c:pt idx="1">
                  <c:v>10</c:v>
                </c:pt>
                <c:pt idx="2">
                  <c:v>138</c:v>
                </c:pt>
                <c:pt idx="3">
                  <c:v>10</c:v>
                </c:pt>
              </c:numCache>
            </c:numRef>
          </c:val>
          <c:extLst>
            <c:ext xmlns:c16="http://schemas.microsoft.com/office/drawing/2014/chart" uri="{C3380CC4-5D6E-409C-BE32-E72D297353CC}">
              <c16:uniqueId val="{00000008-416E-4E7D-BD41-6058F42C8D22}"/>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tr-TR"/>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r>
              <a:rPr lang="en-US" sz="2400" b="1" dirty="0" smtClean="0"/>
              <a:t>Vaccine</a:t>
            </a:r>
            <a:r>
              <a:rPr lang="tr-TR" sz="2400" b="1" dirty="0" smtClean="0"/>
              <a:t> </a:t>
            </a:r>
            <a:r>
              <a:rPr lang="en-US" sz="2400" b="1" dirty="0" smtClean="0"/>
              <a:t>information</a:t>
            </a:r>
            <a:r>
              <a:rPr lang="tr-TR" sz="2400" b="1" dirty="0" smtClean="0"/>
              <a:t> </a:t>
            </a:r>
            <a:r>
              <a:rPr lang="en-US" sz="2400" b="1" dirty="0" smtClean="0"/>
              <a:t>source</a:t>
            </a:r>
            <a:endParaRPr lang="en-US" sz="2400" b="1" dirty="0"/>
          </a:p>
        </c:rich>
      </c:tx>
      <c:layout/>
      <c:overlay val="0"/>
      <c:spPr>
        <a:noFill/>
        <a:ln>
          <a:noFill/>
        </a:ln>
        <a:effectLst/>
      </c:spPr>
      <c:txPr>
        <a:bodyPr rot="0" spcFirstLastPara="1" vertOverflow="ellipsis" vert="horz" wrap="square" anchor="ctr" anchorCtr="1"/>
        <a:lstStyle/>
        <a:p>
          <a:pPr>
            <a:defRPr sz="2400" b="1" i="0" u="none" strike="noStrike" kern="1200" spc="0" baseline="0">
              <a:solidFill>
                <a:schemeClr val="tx1">
                  <a:lumMod val="65000"/>
                  <a:lumOff val="35000"/>
                </a:schemeClr>
              </a:solidFill>
              <a:latin typeface="+mn-lt"/>
              <a:ea typeface="+mn-ea"/>
              <a:cs typeface="+mn-cs"/>
            </a:defRPr>
          </a:pPr>
          <a:endParaRPr lang="tr-TR"/>
        </a:p>
      </c:txPr>
    </c:title>
    <c:autoTitleDeleted val="0"/>
    <c:plotArea>
      <c:layout/>
      <c:pieChart>
        <c:varyColors val="1"/>
        <c:ser>
          <c:idx val="0"/>
          <c:order val="0"/>
          <c:tx>
            <c:strRef>
              <c:f>Sayfa1!$B$12</c:f>
              <c:strCache>
                <c:ptCount val="1"/>
                <c:pt idx="0">
                  <c:v>vaccineinformationsource</c:v>
                </c:pt>
              </c:strCache>
            </c:strRef>
          </c:tx>
          <c:dPt>
            <c:idx val="0"/>
            <c:bubble3D val="0"/>
            <c:spPr>
              <a:solidFill>
                <a:schemeClr val="accent5">
                  <a:shade val="58000"/>
                </a:schemeClr>
              </a:solidFill>
              <a:ln w="19050">
                <a:solidFill>
                  <a:schemeClr val="lt1"/>
                </a:solidFill>
              </a:ln>
              <a:effectLst/>
            </c:spPr>
            <c:extLst>
              <c:ext xmlns:c16="http://schemas.microsoft.com/office/drawing/2014/chart" uri="{C3380CC4-5D6E-409C-BE32-E72D297353CC}">
                <c16:uniqueId val="{00000001-61B0-4050-A2B0-9C62C8000693}"/>
              </c:ext>
            </c:extLst>
          </c:dPt>
          <c:dPt>
            <c:idx val="1"/>
            <c:bubble3D val="0"/>
            <c:spPr>
              <a:solidFill>
                <a:schemeClr val="accent5">
                  <a:shade val="86000"/>
                </a:schemeClr>
              </a:solidFill>
              <a:ln w="19050">
                <a:solidFill>
                  <a:schemeClr val="lt1"/>
                </a:solidFill>
              </a:ln>
              <a:effectLst/>
            </c:spPr>
            <c:extLst>
              <c:ext xmlns:c16="http://schemas.microsoft.com/office/drawing/2014/chart" uri="{C3380CC4-5D6E-409C-BE32-E72D297353CC}">
                <c16:uniqueId val="{00000003-61B0-4050-A2B0-9C62C8000693}"/>
              </c:ext>
            </c:extLst>
          </c:dPt>
          <c:dPt>
            <c:idx val="2"/>
            <c:bubble3D val="0"/>
            <c:spPr>
              <a:solidFill>
                <a:schemeClr val="accent5">
                  <a:tint val="86000"/>
                </a:schemeClr>
              </a:solidFill>
              <a:ln w="19050">
                <a:solidFill>
                  <a:schemeClr val="lt1"/>
                </a:solidFill>
              </a:ln>
              <a:effectLst/>
            </c:spPr>
            <c:extLst>
              <c:ext xmlns:c16="http://schemas.microsoft.com/office/drawing/2014/chart" uri="{C3380CC4-5D6E-409C-BE32-E72D297353CC}">
                <c16:uniqueId val="{00000005-61B0-4050-A2B0-9C62C8000693}"/>
              </c:ext>
            </c:extLst>
          </c:dPt>
          <c:dPt>
            <c:idx val="3"/>
            <c:bubble3D val="0"/>
            <c:spPr>
              <a:solidFill>
                <a:schemeClr val="accent5">
                  <a:tint val="58000"/>
                </a:schemeClr>
              </a:solidFill>
              <a:ln w="19050">
                <a:solidFill>
                  <a:schemeClr val="lt1"/>
                </a:solidFill>
              </a:ln>
              <a:effectLst/>
            </c:spPr>
            <c:extLst>
              <c:ext xmlns:c16="http://schemas.microsoft.com/office/drawing/2014/chart" uri="{C3380CC4-5D6E-409C-BE32-E72D297353CC}">
                <c16:uniqueId val="{00000007-61B0-4050-A2B0-9C62C8000693}"/>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tr-TR"/>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Sayfa1!$C$11:$F$11</c:f>
              <c:strCache>
                <c:ptCount val="4"/>
                <c:pt idx="0">
                  <c:v>Article</c:v>
                </c:pt>
                <c:pt idx="1">
                  <c:v>Physician</c:v>
                </c:pt>
                <c:pt idx="2">
                  <c:v>Socail media</c:v>
                </c:pt>
                <c:pt idx="3">
                  <c:v>Family-friends</c:v>
                </c:pt>
              </c:strCache>
            </c:strRef>
          </c:cat>
          <c:val>
            <c:numRef>
              <c:f>Sayfa1!$C$12:$F$12</c:f>
              <c:numCache>
                <c:formatCode>General</c:formatCode>
                <c:ptCount val="4"/>
                <c:pt idx="0">
                  <c:v>18</c:v>
                </c:pt>
                <c:pt idx="1">
                  <c:v>82</c:v>
                </c:pt>
                <c:pt idx="2">
                  <c:v>95</c:v>
                </c:pt>
                <c:pt idx="3">
                  <c:v>16</c:v>
                </c:pt>
              </c:numCache>
            </c:numRef>
          </c:val>
          <c:extLst>
            <c:ext xmlns:c16="http://schemas.microsoft.com/office/drawing/2014/chart" uri="{C3380CC4-5D6E-409C-BE32-E72D297353CC}">
              <c16:uniqueId val="{00000008-61B0-4050-A2B0-9C62C8000693}"/>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tr-TR"/>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tr-TR" sz="2400" b="1" i="0" baseline="0" dirty="0" smtClean="0">
                <a:effectLst/>
              </a:rPr>
              <a:t>Rate of </a:t>
            </a:r>
            <a:r>
              <a:rPr lang="tr-TR" sz="2400" b="1" i="0" baseline="0" dirty="0" err="1" smtClean="0">
                <a:effectLst/>
              </a:rPr>
              <a:t>vaccination</a:t>
            </a:r>
            <a:r>
              <a:rPr lang="tr-TR" sz="2400" b="1" i="0" baseline="0" dirty="0" smtClean="0">
                <a:effectLst/>
              </a:rPr>
              <a:t> </a:t>
            </a:r>
            <a:r>
              <a:rPr lang="tr-TR" sz="2400" b="1" i="0" baseline="0" dirty="0" err="1" smtClean="0">
                <a:effectLst/>
              </a:rPr>
              <a:t>among</a:t>
            </a:r>
            <a:r>
              <a:rPr lang="tr-TR" sz="2400" b="1" i="0" baseline="0" dirty="0" smtClean="0">
                <a:effectLst/>
              </a:rPr>
              <a:t> </a:t>
            </a:r>
            <a:r>
              <a:rPr lang="tr-TR" sz="2400" b="1" i="0" baseline="0" dirty="0" err="1" smtClean="0">
                <a:effectLst/>
              </a:rPr>
              <a:t>patient</a:t>
            </a:r>
            <a:r>
              <a:rPr lang="tr-TR" sz="2400" b="1" i="0" baseline="0" dirty="0" smtClean="0">
                <a:effectLst/>
              </a:rPr>
              <a:t> </a:t>
            </a:r>
            <a:r>
              <a:rPr lang="tr-TR" sz="2400" b="1" i="0" baseline="0" dirty="0" err="1" smtClean="0">
                <a:effectLst/>
              </a:rPr>
              <a:t>informed</a:t>
            </a:r>
            <a:r>
              <a:rPr lang="tr-TR" sz="2400" b="1" i="0" baseline="0" dirty="0" smtClean="0">
                <a:effectLst/>
              </a:rPr>
              <a:t> </a:t>
            </a:r>
            <a:r>
              <a:rPr lang="tr-TR" sz="2400" b="1" i="0" baseline="0" dirty="0" err="1" smtClean="0">
                <a:effectLst/>
              </a:rPr>
              <a:t>by</a:t>
            </a:r>
            <a:r>
              <a:rPr lang="tr-TR" sz="2400" b="1" i="0" baseline="0" dirty="0" smtClean="0">
                <a:effectLst/>
              </a:rPr>
              <a:t> </a:t>
            </a:r>
            <a:r>
              <a:rPr lang="tr-TR" sz="2400" b="1" i="0" baseline="0" dirty="0" err="1" smtClean="0">
                <a:effectLst/>
              </a:rPr>
              <a:t>physicians</a:t>
            </a:r>
            <a:endParaRPr lang="tr-TR" sz="2800" dirty="0">
              <a:effectLst/>
            </a:endParaRPr>
          </a:p>
        </c:rich>
      </c:tx>
      <c:layout>
        <c:manualLayout>
          <c:xMode val="edge"/>
          <c:yMode val="edge"/>
          <c:x val="0.14640448863179426"/>
          <c:y val="0"/>
        </c:manualLayout>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tr-TR"/>
        </a:p>
      </c:txPr>
    </c:title>
    <c:autoTitleDeleted val="0"/>
    <c:plotArea>
      <c:layout/>
      <c:pieChart>
        <c:varyColors val="1"/>
        <c:ser>
          <c:idx val="0"/>
          <c:order val="0"/>
          <c:tx>
            <c:strRef>
              <c:f>Sayfa1!$C$31</c:f>
              <c:strCache>
                <c:ptCount val="1"/>
                <c:pt idx="0">
                  <c:v>vaccination-physician</c:v>
                </c:pt>
              </c:strCache>
            </c:strRef>
          </c:tx>
          <c:dPt>
            <c:idx val="0"/>
            <c:bubble3D val="0"/>
            <c:spPr>
              <a:solidFill>
                <a:schemeClr val="accent2"/>
              </a:solidFill>
              <a:ln w="19050">
                <a:solidFill>
                  <a:schemeClr val="lt1"/>
                </a:solidFill>
              </a:ln>
              <a:effectLst/>
            </c:spPr>
            <c:extLst>
              <c:ext xmlns:c16="http://schemas.microsoft.com/office/drawing/2014/chart" uri="{C3380CC4-5D6E-409C-BE32-E72D297353CC}">
                <c16:uniqueId val="{00000001-D3ED-4B59-8819-B5CBDDB4CA50}"/>
              </c:ext>
            </c:extLst>
          </c:dPt>
          <c:dPt>
            <c:idx val="1"/>
            <c:bubble3D val="0"/>
            <c:spPr>
              <a:solidFill>
                <a:schemeClr val="accent4"/>
              </a:solidFill>
              <a:ln w="19050">
                <a:solidFill>
                  <a:schemeClr val="lt1"/>
                </a:solidFill>
              </a:ln>
              <a:effectLst/>
            </c:spPr>
            <c:extLst>
              <c:ext xmlns:c16="http://schemas.microsoft.com/office/drawing/2014/chart" uri="{C3380CC4-5D6E-409C-BE32-E72D297353CC}">
                <c16:uniqueId val="{00000003-D3ED-4B59-8819-B5CBDDB4CA50}"/>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tr-TR"/>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Sayfa1!$D$30:$E$30</c:f>
              <c:strCache>
                <c:ptCount val="2"/>
                <c:pt idx="0">
                  <c:v>Yes</c:v>
                </c:pt>
                <c:pt idx="1">
                  <c:v>no</c:v>
                </c:pt>
              </c:strCache>
            </c:strRef>
          </c:cat>
          <c:val>
            <c:numRef>
              <c:f>Sayfa1!$D$31:$E$31</c:f>
              <c:numCache>
                <c:formatCode>General</c:formatCode>
                <c:ptCount val="2"/>
                <c:pt idx="0">
                  <c:v>78</c:v>
                </c:pt>
                <c:pt idx="1">
                  <c:v>1</c:v>
                </c:pt>
              </c:numCache>
            </c:numRef>
          </c:val>
          <c:extLst>
            <c:ext xmlns:c16="http://schemas.microsoft.com/office/drawing/2014/chart" uri="{C3380CC4-5D6E-409C-BE32-E72D297353CC}">
              <c16:uniqueId val="{00000004-D3ED-4B59-8819-B5CBDDB4CA50}"/>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tr-TR"/>
    </a:p>
  </c:txPr>
  <c:externalData r:id="rId4">
    <c:autoUpdate val="0"/>
  </c:externalData>
</c:chartSpace>
</file>

<file path=ppt/charts/colors1.xml><?xml version="1.0" encoding="utf-8"?>
<cs:colorStyle xmlns:cs="http://schemas.microsoft.com/office/drawing/2012/chartStyle" xmlns:a="http://schemas.openxmlformats.org/drawingml/2006/main" meth="withinLinear" id="17">
  <a:schemeClr val="accent4"/>
</cs:colorStyle>
</file>

<file path=ppt/charts/colors2.xml><?xml version="1.0" encoding="utf-8"?>
<cs:colorStyle xmlns:cs="http://schemas.microsoft.com/office/drawing/2012/chartStyle" xmlns:a="http://schemas.openxmlformats.org/drawingml/2006/main" meth="withinLinear" id="17">
  <a:schemeClr val="accent4"/>
</cs:colorStyle>
</file>

<file path=ppt/charts/colors3.xml><?xml version="1.0" encoding="utf-8"?>
<cs:colorStyle xmlns:cs="http://schemas.microsoft.com/office/drawing/2012/chartStyle" xmlns:a="http://schemas.openxmlformats.org/drawingml/2006/main" meth="withinLinear" id="15">
  <a:schemeClr val="accent2"/>
</cs:colorStyle>
</file>

<file path=ppt/charts/colors4.xml><?xml version="1.0" encoding="utf-8"?>
<cs:colorStyle xmlns:cs="http://schemas.microsoft.com/office/drawing/2012/chartStyle" xmlns:a="http://schemas.openxmlformats.org/drawingml/2006/main" meth="withinLinear" id="18">
  <a:schemeClr val="accent5"/>
</cs:colorStyle>
</file>

<file path=ppt/charts/colors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580FD0-5BE3-4D7A-8BA3-AAA673FE4731}" type="datetimeFigureOut">
              <a:rPr lang="tr-TR" smtClean="0"/>
              <a:t>09/03/2022</a:t>
            </a:fld>
            <a:endParaRPr lang="tr-TR"/>
          </a:p>
        </p:txBody>
      </p:sp>
      <p:sp>
        <p:nvSpPr>
          <p:cNvPr id="4" name="Slayt Görüntüsü Yer Tutucusu 3"/>
          <p:cNvSpPr>
            <a:spLocks noGrp="1" noRot="1" noChangeAspect="1"/>
          </p:cNvSpPr>
          <p:nvPr>
            <p:ph type="sldImg" idx="2"/>
          </p:nvPr>
        </p:nvSpPr>
        <p:spPr>
          <a:xfrm>
            <a:off x="2228850" y="1143000"/>
            <a:ext cx="24003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CC1E0C-629D-4650-BC41-BDDEBD259134}" type="slidenum">
              <a:rPr lang="tr-TR" smtClean="0"/>
              <a:t>‹#›</a:t>
            </a:fld>
            <a:endParaRPr lang="tr-TR"/>
          </a:p>
        </p:txBody>
      </p:sp>
    </p:spTree>
    <p:extLst>
      <p:ext uri="{BB962C8B-B14F-4D97-AF65-F5344CB8AC3E}">
        <p14:creationId xmlns:p14="http://schemas.microsoft.com/office/powerpoint/2010/main" val="3667426737"/>
      </p:ext>
    </p:extLst>
  </p:cSld>
  <p:clrMap bg1="lt1" tx1="dk1" bg2="lt2" tx2="dk2" accent1="accent1" accent2="accent2" accent3="accent3" accent4="accent4" accent5="accent5" accent6="accent6" hlink="hlink" folHlink="folHlink"/>
  <p:notesStyle>
    <a:lvl1pPr marL="0" algn="l" defTabSz="2764688" rtl="0" eaLnBrk="1" latinLnBrk="0" hangingPunct="1">
      <a:defRPr sz="3628" kern="1200">
        <a:solidFill>
          <a:schemeClr val="tx1"/>
        </a:solidFill>
        <a:latin typeface="+mn-lt"/>
        <a:ea typeface="+mn-ea"/>
        <a:cs typeface="+mn-cs"/>
      </a:defRPr>
    </a:lvl1pPr>
    <a:lvl2pPr marL="1382344" algn="l" defTabSz="2764688" rtl="0" eaLnBrk="1" latinLnBrk="0" hangingPunct="1">
      <a:defRPr sz="3628" kern="1200">
        <a:solidFill>
          <a:schemeClr val="tx1"/>
        </a:solidFill>
        <a:latin typeface="+mn-lt"/>
        <a:ea typeface="+mn-ea"/>
        <a:cs typeface="+mn-cs"/>
      </a:defRPr>
    </a:lvl2pPr>
    <a:lvl3pPr marL="2764688" algn="l" defTabSz="2764688" rtl="0" eaLnBrk="1" latinLnBrk="0" hangingPunct="1">
      <a:defRPr sz="3628" kern="1200">
        <a:solidFill>
          <a:schemeClr val="tx1"/>
        </a:solidFill>
        <a:latin typeface="+mn-lt"/>
        <a:ea typeface="+mn-ea"/>
        <a:cs typeface="+mn-cs"/>
      </a:defRPr>
    </a:lvl3pPr>
    <a:lvl4pPr marL="4147033" algn="l" defTabSz="2764688" rtl="0" eaLnBrk="1" latinLnBrk="0" hangingPunct="1">
      <a:defRPr sz="3628" kern="1200">
        <a:solidFill>
          <a:schemeClr val="tx1"/>
        </a:solidFill>
        <a:latin typeface="+mn-lt"/>
        <a:ea typeface="+mn-ea"/>
        <a:cs typeface="+mn-cs"/>
      </a:defRPr>
    </a:lvl4pPr>
    <a:lvl5pPr marL="5529377" algn="l" defTabSz="2764688" rtl="0" eaLnBrk="1" latinLnBrk="0" hangingPunct="1">
      <a:defRPr sz="3628" kern="1200">
        <a:solidFill>
          <a:schemeClr val="tx1"/>
        </a:solidFill>
        <a:latin typeface="+mn-lt"/>
        <a:ea typeface="+mn-ea"/>
        <a:cs typeface="+mn-cs"/>
      </a:defRPr>
    </a:lvl5pPr>
    <a:lvl6pPr marL="6911721" algn="l" defTabSz="2764688" rtl="0" eaLnBrk="1" latinLnBrk="0" hangingPunct="1">
      <a:defRPr sz="3628" kern="1200">
        <a:solidFill>
          <a:schemeClr val="tx1"/>
        </a:solidFill>
        <a:latin typeface="+mn-lt"/>
        <a:ea typeface="+mn-ea"/>
        <a:cs typeface="+mn-cs"/>
      </a:defRPr>
    </a:lvl6pPr>
    <a:lvl7pPr marL="8294065" algn="l" defTabSz="2764688" rtl="0" eaLnBrk="1" latinLnBrk="0" hangingPunct="1">
      <a:defRPr sz="3628" kern="1200">
        <a:solidFill>
          <a:schemeClr val="tx1"/>
        </a:solidFill>
        <a:latin typeface="+mn-lt"/>
        <a:ea typeface="+mn-ea"/>
        <a:cs typeface="+mn-cs"/>
      </a:defRPr>
    </a:lvl7pPr>
    <a:lvl8pPr marL="9676409" algn="l" defTabSz="2764688" rtl="0" eaLnBrk="1" latinLnBrk="0" hangingPunct="1">
      <a:defRPr sz="3628" kern="1200">
        <a:solidFill>
          <a:schemeClr val="tx1"/>
        </a:solidFill>
        <a:latin typeface="+mn-lt"/>
        <a:ea typeface="+mn-ea"/>
        <a:cs typeface="+mn-cs"/>
      </a:defRPr>
    </a:lvl8pPr>
    <a:lvl9pPr marL="11058754" algn="l" defTabSz="2764688" rtl="0" eaLnBrk="1" latinLnBrk="0" hangingPunct="1">
      <a:defRPr sz="362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ADCC1E0C-629D-4650-BC41-BDDEBD259134}" type="slidenum">
              <a:rPr lang="tr-TR" smtClean="0"/>
              <a:t>1</a:t>
            </a:fld>
            <a:endParaRPr lang="tr-TR"/>
          </a:p>
        </p:txBody>
      </p:sp>
    </p:spTree>
    <p:extLst>
      <p:ext uri="{BB962C8B-B14F-4D97-AF65-F5344CB8AC3E}">
        <p14:creationId xmlns:p14="http://schemas.microsoft.com/office/powerpoint/2010/main" val="3579228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889998" y="5302386"/>
            <a:ext cx="21419979" cy="11279752"/>
          </a:xfrm>
        </p:spPr>
        <p:txBody>
          <a:bodyPr anchor="b"/>
          <a:lstStyle>
            <a:lvl1pPr algn="ctr">
              <a:defRPr sz="16535"/>
            </a:lvl1pPr>
          </a:lstStyle>
          <a:p>
            <a:r>
              <a:rPr lang="tr-TR" smtClean="0"/>
              <a:t>Asıl başlık stili için tıklatın</a:t>
            </a:r>
            <a:endParaRPr lang="en-US" dirty="0"/>
          </a:p>
        </p:txBody>
      </p:sp>
      <p:sp>
        <p:nvSpPr>
          <p:cNvPr id="3" name="Subtitle 2"/>
          <p:cNvSpPr>
            <a:spLocks noGrp="1"/>
          </p:cNvSpPr>
          <p:nvPr>
            <p:ph type="subTitle" idx="1"/>
          </p:nvPr>
        </p:nvSpPr>
        <p:spPr>
          <a:xfrm>
            <a:off x="3149997" y="17017128"/>
            <a:ext cx="18899981" cy="7822326"/>
          </a:xfrm>
        </p:spPr>
        <p:txBody>
          <a:bodyPr/>
          <a:lstStyle>
            <a:lvl1pPr marL="0" indent="0" algn="ctr">
              <a:buNone/>
              <a:defRPr sz="6614"/>
            </a:lvl1pPr>
            <a:lvl2pPr marL="1259997" indent="0" algn="ctr">
              <a:buNone/>
              <a:defRPr sz="5512"/>
            </a:lvl2pPr>
            <a:lvl3pPr marL="2519995" indent="0" algn="ctr">
              <a:buNone/>
              <a:defRPr sz="4961"/>
            </a:lvl3pPr>
            <a:lvl4pPr marL="3779992" indent="0" algn="ctr">
              <a:buNone/>
              <a:defRPr sz="4409"/>
            </a:lvl4pPr>
            <a:lvl5pPr marL="5039990" indent="0" algn="ctr">
              <a:buNone/>
              <a:defRPr sz="4409"/>
            </a:lvl5pPr>
            <a:lvl6pPr marL="6299987" indent="0" algn="ctr">
              <a:buNone/>
              <a:defRPr sz="4409"/>
            </a:lvl6pPr>
            <a:lvl7pPr marL="7559985" indent="0" algn="ctr">
              <a:buNone/>
              <a:defRPr sz="4409"/>
            </a:lvl7pPr>
            <a:lvl8pPr marL="8819982" indent="0" algn="ctr">
              <a:buNone/>
              <a:defRPr sz="4409"/>
            </a:lvl8pPr>
            <a:lvl9pPr marL="10079980" indent="0" algn="ctr">
              <a:buNone/>
              <a:defRPr sz="4409"/>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528E897-785C-408B-A8B8-580470C2302D}" type="datetimeFigureOut">
              <a:rPr lang="tr-TR" smtClean="0"/>
              <a:t>09/03/2022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2918AA4-3895-43D7-90B3-30AAD3B11822}" type="slidenum">
              <a:rPr lang="tr-TR" smtClean="0"/>
              <a:t>‹#›</a:t>
            </a:fld>
            <a:endParaRPr lang="tr-TR"/>
          </a:p>
        </p:txBody>
      </p:sp>
    </p:spTree>
    <p:extLst>
      <p:ext uri="{BB962C8B-B14F-4D97-AF65-F5344CB8AC3E}">
        <p14:creationId xmlns:p14="http://schemas.microsoft.com/office/powerpoint/2010/main" val="2425816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528E897-785C-408B-A8B8-580470C2302D}" type="datetimeFigureOut">
              <a:rPr lang="tr-TR" smtClean="0"/>
              <a:t>09/03/2022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2918AA4-3895-43D7-90B3-30AAD3B11822}" type="slidenum">
              <a:rPr lang="tr-TR" smtClean="0"/>
              <a:t>‹#›</a:t>
            </a:fld>
            <a:endParaRPr lang="tr-TR"/>
          </a:p>
        </p:txBody>
      </p:sp>
    </p:spTree>
    <p:extLst>
      <p:ext uri="{BB962C8B-B14F-4D97-AF65-F5344CB8AC3E}">
        <p14:creationId xmlns:p14="http://schemas.microsoft.com/office/powerpoint/2010/main" val="2434151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3733" y="1724962"/>
            <a:ext cx="5433745" cy="274568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732500" y="1724962"/>
            <a:ext cx="15986234" cy="2745689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528E897-785C-408B-A8B8-580470C2302D}" type="datetimeFigureOut">
              <a:rPr lang="tr-TR" smtClean="0"/>
              <a:t>09/03/2022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2918AA4-3895-43D7-90B3-30AAD3B11822}" type="slidenum">
              <a:rPr lang="tr-TR" smtClean="0"/>
              <a:t>‹#›</a:t>
            </a:fld>
            <a:endParaRPr lang="tr-TR"/>
          </a:p>
        </p:txBody>
      </p:sp>
    </p:spTree>
    <p:extLst>
      <p:ext uri="{BB962C8B-B14F-4D97-AF65-F5344CB8AC3E}">
        <p14:creationId xmlns:p14="http://schemas.microsoft.com/office/powerpoint/2010/main" val="2726109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528E897-785C-408B-A8B8-580470C2302D}" type="datetimeFigureOut">
              <a:rPr lang="tr-TR" smtClean="0"/>
              <a:t>09/03/2022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2918AA4-3895-43D7-90B3-30AAD3B11822}" type="slidenum">
              <a:rPr lang="tr-TR" smtClean="0"/>
              <a:t>‹#›</a:t>
            </a:fld>
            <a:endParaRPr lang="tr-TR"/>
          </a:p>
        </p:txBody>
      </p:sp>
    </p:spTree>
    <p:extLst>
      <p:ext uri="{BB962C8B-B14F-4D97-AF65-F5344CB8AC3E}">
        <p14:creationId xmlns:p14="http://schemas.microsoft.com/office/powerpoint/2010/main" val="201826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719375" y="8077332"/>
            <a:ext cx="21734978" cy="13477201"/>
          </a:xfrm>
        </p:spPr>
        <p:txBody>
          <a:bodyPr anchor="b"/>
          <a:lstStyle>
            <a:lvl1pPr>
              <a:defRPr sz="16535"/>
            </a:lvl1pPr>
          </a:lstStyle>
          <a:p>
            <a:r>
              <a:rPr lang="tr-TR" smtClean="0"/>
              <a:t>Asıl başlık stili için tıklatın</a:t>
            </a:r>
            <a:endParaRPr lang="en-US" dirty="0"/>
          </a:p>
        </p:txBody>
      </p:sp>
      <p:sp>
        <p:nvSpPr>
          <p:cNvPr id="3" name="Text Placeholder 2"/>
          <p:cNvSpPr>
            <a:spLocks noGrp="1"/>
          </p:cNvSpPr>
          <p:nvPr>
            <p:ph type="body" idx="1"/>
          </p:nvPr>
        </p:nvSpPr>
        <p:spPr>
          <a:xfrm>
            <a:off x="1719375" y="21682033"/>
            <a:ext cx="21734978" cy="7087342"/>
          </a:xfrm>
        </p:spPr>
        <p:txBody>
          <a:bodyPr/>
          <a:lstStyle>
            <a:lvl1pPr marL="0" indent="0">
              <a:buNone/>
              <a:defRPr sz="6614">
                <a:solidFill>
                  <a:schemeClr val="tx1"/>
                </a:solidFill>
              </a:defRPr>
            </a:lvl1pPr>
            <a:lvl2pPr marL="1259997" indent="0">
              <a:buNone/>
              <a:defRPr sz="5512">
                <a:solidFill>
                  <a:schemeClr val="tx1">
                    <a:tint val="75000"/>
                  </a:schemeClr>
                </a:solidFill>
              </a:defRPr>
            </a:lvl2pPr>
            <a:lvl3pPr marL="2519995" indent="0">
              <a:buNone/>
              <a:defRPr sz="4961">
                <a:solidFill>
                  <a:schemeClr val="tx1">
                    <a:tint val="75000"/>
                  </a:schemeClr>
                </a:solidFill>
              </a:defRPr>
            </a:lvl3pPr>
            <a:lvl4pPr marL="3779992" indent="0">
              <a:buNone/>
              <a:defRPr sz="4409">
                <a:solidFill>
                  <a:schemeClr val="tx1">
                    <a:tint val="75000"/>
                  </a:schemeClr>
                </a:solidFill>
              </a:defRPr>
            </a:lvl4pPr>
            <a:lvl5pPr marL="5039990" indent="0">
              <a:buNone/>
              <a:defRPr sz="4409">
                <a:solidFill>
                  <a:schemeClr val="tx1">
                    <a:tint val="75000"/>
                  </a:schemeClr>
                </a:solidFill>
              </a:defRPr>
            </a:lvl5pPr>
            <a:lvl6pPr marL="6299987" indent="0">
              <a:buNone/>
              <a:defRPr sz="4409">
                <a:solidFill>
                  <a:schemeClr val="tx1">
                    <a:tint val="75000"/>
                  </a:schemeClr>
                </a:solidFill>
              </a:defRPr>
            </a:lvl6pPr>
            <a:lvl7pPr marL="7559985" indent="0">
              <a:buNone/>
              <a:defRPr sz="4409">
                <a:solidFill>
                  <a:schemeClr val="tx1">
                    <a:tint val="75000"/>
                  </a:schemeClr>
                </a:solidFill>
              </a:defRPr>
            </a:lvl7pPr>
            <a:lvl8pPr marL="8819982" indent="0">
              <a:buNone/>
              <a:defRPr sz="4409">
                <a:solidFill>
                  <a:schemeClr val="tx1">
                    <a:tint val="75000"/>
                  </a:schemeClr>
                </a:solidFill>
              </a:defRPr>
            </a:lvl8pPr>
            <a:lvl9pPr marL="10079980" indent="0">
              <a:buNone/>
              <a:defRPr sz="4409">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528E897-785C-408B-A8B8-580470C2302D}" type="datetimeFigureOut">
              <a:rPr lang="tr-TR" smtClean="0"/>
              <a:t>09/03/2022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2918AA4-3895-43D7-90B3-30AAD3B11822}" type="slidenum">
              <a:rPr lang="tr-TR" smtClean="0"/>
              <a:t>‹#›</a:t>
            </a:fld>
            <a:endParaRPr lang="tr-TR"/>
          </a:p>
        </p:txBody>
      </p:sp>
    </p:spTree>
    <p:extLst>
      <p:ext uri="{BB962C8B-B14F-4D97-AF65-F5344CB8AC3E}">
        <p14:creationId xmlns:p14="http://schemas.microsoft.com/office/powerpoint/2010/main" val="3155580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732498" y="8624810"/>
            <a:ext cx="10709989" cy="2055705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12757488" y="8624810"/>
            <a:ext cx="10709989" cy="2055705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528E897-785C-408B-A8B8-580470C2302D}" type="datetimeFigureOut">
              <a:rPr lang="tr-TR" smtClean="0"/>
              <a:t>09/03/2022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2918AA4-3895-43D7-90B3-30AAD3B11822}" type="slidenum">
              <a:rPr lang="tr-TR" smtClean="0"/>
              <a:t>‹#›</a:t>
            </a:fld>
            <a:endParaRPr lang="tr-TR"/>
          </a:p>
        </p:txBody>
      </p:sp>
    </p:spTree>
    <p:extLst>
      <p:ext uri="{BB962C8B-B14F-4D97-AF65-F5344CB8AC3E}">
        <p14:creationId xmlns:p14="http://schemas.microsoft.com/office/powerpoint/2010/main" val="3772147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735781" y="1724969"/>
            <a:ext cx="21734978" cy="6262365"/>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735783" y="7942328"/>
            <a:ext cx="10660769" cy="3892412"/>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tr-TR" smtClean="0"/>
              <a:t>Asıl metin stillerini düzenlemek için tıklatın</a:t>
            </a:r>
          </a:p>
        </p:txBody>
      </p:sp>
      <p:sp>
        <p:nvSpPr>
          <p:cNvPr id="4" name="Content Placeholder 3"/>
          <p:cNvSpPr>
            <a:spLocks noGrp="1"/>
          </p:cNvSpPr>
          <p:nvPr>
            <p:ph sz="half" idx="2"/>
          </p:nvPr>
        </p:nvSpPr>
        <p:spPr>
          <a:xfrm>
            <a:off x="1735783" y="11834740"/>
            <a:ext cx="10660769" cy="174071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12757489" y="7942328"/>
            <a:ext cx="10713272" cy="3892412"/>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tr-TR" smtClean="0"/>
              <a:t>Asıl metin stillerini düzenlemek için tıklatın</a:t>
            </a:r>
          </a:p>
        </p:txBody>
      </p:sp>
      <p:sp>
        <p:nvSpPr>
          <p:cNvPr id="6" name="Content Placeholder 5"/>
          <p:cNvSpPr>
            <a:spLocks noGrp="1"/>
          </p:cNvSpPr>
          <p:nvPr>
            <p:ph sz="quarter" idx="4"/>
          </p:nvPr>
        </p:nvSpPr>
        <p:spPr>
          <a:xfrm>
            <a:off x="12757489" y="11834740"/>
            <a:ext cx="10713272" cy="1740712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528E897-785C-408B-A8B8-580470C2302D}" type="datetimeFigureOut">
              <a:rPr lang="tr-TR" smtClean="0"/>
              <a:t>09/03/2022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2918AA4-3895-43D7-90B3-30AAD3B11822}" type="slidenum">
              <a:rPr lang="tr-TR" smtClean="0"/>
              <a:t>‹#›</a:t>
            </a:fld>
            <a:endParaRPr lang="tr-TR"/>
          </a:p>
        </p:txBody>
      </p:sp>
    </p:spTree>
    <p:extLst>
      <p:ext uri="{BB962C8B-B14F-4D97-AF65-F5344CB8AC3E}">
        <p14:creationId xmlns:p14="http://schemas.microsoft.com/office/powerpoint/2010/main" val="440090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528E897-785C-408B-A8B8-580470C2302D}" type="datetimeFigureOut">
              <a:rPr lang="tr-TR" smtClean="0"/>
              <a:t>09/03/2022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2918AA4-3895-43D7-90B3-30AAD3B11822}" type="slidenum">
              <a:rPr lang="tr-TR" smtClean="0"/>
              <a:t>‹#›</a:t>
            </a:fld>
            <a:endParaRPr lang="tr-TR"/>
          </a:p>
        </p:txBody>
      </p:sp>
    </p:spTree>
    <p:extLst>
      <p:ext uri="{BB962C8B-B14F-4D97-AF65-F5344CB8AC3E}">
        <p14:creationId xmlns:p14="http://schemas.microsoft.com/office/powerpoint/2010/main" val="1594646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28E897-785C-408B-A8B8-580470C2302D}" type="datetimeFigureOut">
              <a:rPr lang="tr-TR" smtClean="0"/>
              <a:t>09/03/2022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2918AA4-3895-43D7-90B3-30AAD3B11822}" type="slidenum">
              <a:rPr lang="tr-TR" smtClean="0"/>
              <a:t>‹#›</a:t>
            </a:fld>
            <a:endParaRPr lang="tr-TR"/>
          </a:p>
        </p:txBody>
      </p:sp>
    </p:spTree>
    <p:extLst>
      <p:ext uri="{BB962C8B-B14F-4D97-AF65-F5344CB8AC3E}">
        <p14:creationId xmlns:p14="http://schemas.microsoft.com/office/powerpoint/2010/main" val="1413915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735780" y="2159952"/>
            <a:ext cx="8127648" cy="7559834"/>
          </a:xfrm>
        </p:spPr>
        <p:txBody>
          <a:bodyPr anchor="b"/>
          <a:lstStyle>
            <a:lvl1pPr>
              <a:defRPr sz="8819"/>
            </a:lvl1pPr>
          </a:lstStyle>
          <a:p>
            <a:r>
              <a:rPr lang="tr-TR" smtClean="0"/>
              <a:t>Asıl başlık stili için tıklatın</a:t>
            </a:r>
            <a:endParaRPr lang="en-US" dirty="0"/>
          </a:p>
        </p:txBody>
      </p:sp>
      <p:sp>
        <p:nvSpPr>
          <p:cNvPr id="3" name="Content Placeholder 2"/>
          <p:cNvSpPr>
            <a:spLocks noGrp="1"/>
          </p:cNvSpPr>
          <p:nvPr>
            <p:ph idx="1"/>
          </p:nvPr>
        </p:nvSpPr>
        <p:spPr>
          <a:xfrm>
            <a:off x="10713272" y="4664905"/>
            <a:ext cx="12757487" cy="23024494"/>
          </a:xfrm>
        </p:spPr>
        <p:txBody>
          <a:bodyPr/>
          <a:lstStyle>
            <a:lvl1pPr>
              <a:defRPr sz="8819"/>
            </a:lvl1pPr>
            <a:lvl2pPr>
              <a:defRPr sz="7717"/>
            </a:lvl2pPr>
            <a:lvl3pPr>
              <a:defRPr sz="6614"/>
            </a:lvl3pPr>
            <a:lvl4pPr>
              <a:defRPr sz="5512"/>
            </a:lvl4pPr>
            <a:lvl5pPr>
              <a:defRPr sz="5512"/>
            </a:lvl5pPr>
            <a:lvl6pPr>
              <a:defRPr sz="5512"/>
            </a:lvl6pPr>
            <a:lvl7pPr>
              <a:defRPr sz="5512"/>
            </a:lvl7pPr>
            <a:lvl8pPr>
              <a:defRPr sz="5512"/>
            </a:lvl8pPr>
            <a:lvl9pPr>
              <a:defRPr sz="5512"/>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735780" y="9719786"/>
            <a:ext cx="8127648" cy="18007107"/>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528E897-785C-408B-A8B8-580470C2302D}" type="datetimeFigureOut">
              <a:rPr lang="tr-TR" smtClean="0"/>
              <a:t>09/03/2022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2918AA4-3895-43D7-90B3-30AAD3B11822}" type="slidenum">
              <a:rPr lang="tr-TR" smtClean="0"/>
              <a:t>‹#›</a:t>
            </a:fld>
            <a:endParaRPr lang="tr-TR"/>
          </a:p>
        </p:txBody>
      </p:sp>
    </p:spTree>
    <p:extLst>
      <p:ext uri="{BB962C8B-B14F-4D97-AF65-F5344CB8AC3E}">
        <p14:creationId xmlns:p14="http://schemas.microsoft.com/office/powerpoint/2010/main" val="652860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735780" y="2159952"/>
            <a:ext cx="8127648" cy="7559834"/>
          </a:xfrm>
        </p:spPr>
        <p:txBody>
          <a:bodyPr anchor="b"/>
          <a:lstStyle>
            <a:lvl1pPr>
              <a:defRPr sz="8819"/>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0713272" y="4664905"/>
            <a:ext cx="12757487" cy="23024494"/>
          </a:xfrm>
        </p:spPr>
        <p:txBody>
          <a:bodyPr anchor="t"/>
          <a:lstStyle>
            <a:lvl1pPr marL="0" indent="0">
              <a:buNone/>
              <a:defRPr sz="8819"/>
            </a:lvl1pPr>
            <a:lvl2pPr marL="1259997" indent="0">
              <a:buNone/>
              <a:defRPr sz="7717"/>
            </a:lvl2pPr>
            <a:lvl3pPr marL="2519995" indent="0">
              <a:buNone/>
              <a:defRPr sz="6614"/>
            </a:lvl3pPr>
            <a:lvl4pPr marL="3779992" indent="0">
              <a:buNone/>
              <a:defRPr sz="5512"/>
            </a:lvl4pPr>
            <a:lvl5pPr marL="5039990" indent="0">
              <a:buNone/>
              <a:defRPr sz="5512"/>
            </a:lvl5pPr>
            <a:lvl6pPr marL="6299987" indent="0">
              <a:buNone/>
              <a:defRPr sz="5512"/>
            </a:lvl6pPr>
            <a:lvl7pPr marL="7559985" indent="0">
              <a:buNone/>
              <a:defRPr sz="5512"/>
            </a:lvl7pPr>
            <a:lvl8pPr marL="8819982" indent="0">
              <a:buNone/>
              <a:defRPr sz="5512"/>
            </a:lvl8pPr>
            <a:lvl9pPr marL="10079980" indent="0">
              <a:buNone/>
              <a:defRPr sz="5512"/>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735780" y="9719786"/>
            <a:ext cx="8127648" cy="18007107"/>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528E897-785C-408B-A8B8-580470C2302D}" type="datetimeFigureOut">
              <a:rPr lang="tr-TR" smtClean="0"/>
              <a:t>09/03/2022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2918AA4-3895-43D7-90B3-30AAD3B11822}" type="slidenum">
              <a:rPr lang="tr-TR" smtClean="0"/>
              <a:t>‹#›</a:t>
            </a:fld>
            <a:endParaRPr lang="tr-TR"/>
          </a:p>
        </p:txBody>
      </p:sp>
    </p:spTree>
    <p:extLst>
      <p:ext uri="{BB962C8B-B14F-4D97-AF65-F5344CB8AC3E}">
        <p14:creationId xmlns:p14="http://schemas.microsoft.com/office/powerpoint/2010/main" val="2429553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499" y="1724969"/>
            <a:ext cx="21734978" cy="626236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732499" y="8624810"/>
            <a:ext cx="21734978" cy="2055705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732498" y="30029347"/>
            <a:ext cx="5669994" cy="1724962"/>
          </a:xfrm>
          <a:prstGeom prst="rect">
            <a:avLst/>
          </a:prstGeom>
        </p:spPr>
        <p:txBody>
          <a:bodyPr vert="horz" lIns="91440" tIns="45720" rIns="91440" bIns="45720" rtlCol="0" anchor="ctr"/>
          <a:lstStyle>
            <a:lvl1pPr algn="l">
              <a:defRPr sz="3307">
                <a:solidFill>
                  <a:schemeClr val="tx1">
                    <a:tint val="75000"/>
                  </a:schemeClr>
                </a:solidFill>
              </a:defRPr>
            </a:lvl1pPr>
          </a:lstStyle>
          <a:p>
            <a:fld id="{9528E897-785C-408B-A8B8-580470C2302D}" type="datetimeFigureOut">
              <a:rPr lang="tr-TR" smtClean="0"/>
              <a:t>09/03/2022</a:t>
            </a:fld>
            <a:endParaRPr lang="tr-TR"/>
          </a:p>
        </p:txBody>
      </p:sp>
      <p:sp>
        <p:nvSpPr>
          <p:cNvPr id="5" name="Footer Placeholder 4"/>
          <p:cNvSpPr>
            <a:spLocks noGrp="1"/>
          </p:cNvSpPr>
          <p:nvPr>
            <p:ph type="ftr" sz="quarter" idx="3"/>
          </p:nvPr>
        </p:nvSpPr>
        <p:spPr>
          <a:xfrm>
            <a:off x="8347492" y="30029347"/>
            <a:ext cx="8504992" cy="1724962"/>
          </a:xfrm>
          <a:prstGeom prst="rect">
            <a:avLst/>
          </a:prstGeom>
        </p:spPr>
        <p:txBody>
          <a:bodyPr vert="horz" lIns="91440" tIns="45720" rIns="91440" bIns="45720" rtlCol="0" anchor="ctr"/>
          <a:lstStyle>
            <a:lvl1pPr algn="ctr">
              <a:defRPr sz="3307">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7797483" y="30029347"/>
            <a:ext cx="5669994" cy="1724962"/>
          </a:xfrm>
          <a:prstGeom prst="rect">
            <a:avLst/>
          </a:prstGeom>
        </p:spPr>
        <p:txBody>
          <a:bodyPr vert="horz" lIns="91440" tIns="45720" rIns="91440" bIns="45720" rtlCol="0" anchor="ctr"/>
          <a:lstStyle>
            <a:lvl1pPr algn="r">
              <a:defRPr sz="3307">
                <a:solidFill>
                  <a:schemeClr val="tx1">
                    <a:tint val="75000"/>
                  </a:schemeClr>
                </a:solidFill>
              </a:defRPr>
            </a:lvl1pPr>
          </a:lstStyle>
          <a:p>
            <a:fld id="{C2918AA4-3895-43D7-90B3-30AAD3B11822}" type="slidenum">
              <a:rPr lang="tr-TR" smtClean="0"/>
              <a:t>‹#›</a:t>
            </a:fld>
            <a:endParaRPr lang="tr-TR"/>
          </a:p>
        </p:txBody>
      </p:sp>
    </p:spTree>
    <p:extLst>
      <p:ext uri="{BB962C8B-B14F-4D97-AF65-F5344CB8AC3E}">
        <p14:creationId xmlns:p14="http://schemas.microsoft.com/office/powerpoint/2010/main" val="32011267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519995" rtl="0" eaLnBrk="1" latinLnBrk="0" hangingPunct="1">
        <a:lnSpc>
          <a:spcPct val="90000"/>
        </a:lnSpc>
        <a:spcBef>
          <a:spcPct val="0"/>
        </a:spcBef>
        <a:buNone/>
        <a:defRPr sz="12126" kern="1200">
          <a:solidFill>
            <a:schemeClr val="tx1"/>
          </a:solidFill>
          <a:latin typeface="+mj-lt"/>
          <a:ea typeface="+mj-ea"/>
          <a:cs typeface="+mj-cs"/>
        </a:defRPr>
      </a:lvl1pPr>
    </p:titleStyle>
    <p:bodyStyle>
      <a:lvl1pPr marL="629999" indent="-629999" algn="l" defTabSz="2519995" rtl="0" eaLnBrk="1" latinLnBrk="0" hangingPunct="1">
        <a:lnSpc>
          <a:spcPct val="90000"/>
        </a:lnSpc>
        <a:spcBef>
          <a:spcPts val="2756"/>
        </a:spcBef>
        <a:buFont typeface="Arial" panose="020B0604020202020204" pitchFamily="34" charset="0"/>
        <a:buChar char="•"/>
        <a:defRPr sz="7717" kern="1200">
          <a:solidFill>
            <a:schemeClr val="tx1"/>
          </a:solidFill>
          <a:latin typeface="+mn-lt"/>
          <a:ea typeface="+mn-ea"/>
          <a:cs typeface="+mn-cs"/>
        </a:defRPr>
      </a:lvl1pPr>
      <a:lvl2pPr marL="1889996" indent="-629999" algn="l" defTabSz="2519995" rtl="0" eaLnBrk="1" latinLnBrk="0" hangingPunct="1">
        <a:lnSpc>
          <a:spcPct val="90000"/>
        </a:lnSpc>
        <a:spcBef>
          <a:spcPts val="1378"/>
        </a:spcBef>
        <a:buFont typeface="Arial" panose="020B0604020202020204" pitchFamily="34" charset="0"/>
        <a:buChar char="•"/>
        <a:defRPr sz="6614" kern="1200">
          <a:solidFill>
            <a:schemeClr val="tx1"/>
          </a:solidFill>
          <a:latin typeface="+mn-lt"/>
          <a:ea typeface="+mn-ea"/>
          <a:cs typeface="+mn-cs"/>
        </a:defRPr>
      </a:lvl2pPr>
      <a:lvl3pPr marL="3149994" indent="-629999" algn="l" defTabSz="2519995" rtl="0" eaLnBrk="1" latinLnBrk="0" hangingPunct="1">
        <a:lnSpc>
          <a:spcPct val="90000"/>
        </a:lnSpc>
        <a:spcBef>
          <a:spcPts val="1378"/>
        </a:spcBef>
        <a:buFont typeface="Arial" panose="020B0604020202020204" pitchFamily="34" charset="0"/>
        <a:buChar char="•"/>
        <a:defRPr sz="5512" kern="1200">
          <a:solidFill>
            <a:schemeClr val="tx1"/>
          </a:solidFill>
          <a:latin typeface="+mn-lt"/>
          <a:ea typeface="+mn-ea"/>
          <a:cs typeface="+mn-cs"/>
        </a:defRPr>
      </a:lvl3pPr>
      <a:lvl4pPr marL="440999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4pPr>
      <a:lvl5pPr marL="566998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5pPr>
      <a:lvl6pPr marL="6929986"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6pPr>
      <a:lvl7pPr marL="8189984"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7pPr>
      <a:lvl8pPr marL="944998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8pPr>
      <a:lvl9pPr marL="1070997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9pPr>
    </p:bodyStyle>
    <p:otherStyle>
      <a:defPPr>
        <a:defRPr lang="en-US"/>
      </a:defPPr>
      <a:lvl1pPr marL="0" algn="l" defTabSz="2519995" rtl="0" eaLnBrk="1" latinLnBrk="0" hangingPunct="1">
        <a:defRPr sz="4961" kern="1200">
          <a:solidFill>
            <a:schemeClr val="tx1"/>
          </a:solidFill>
          <a:latin typeface="+mn-lt"/>
          <a:ea typeface="+mn-ea"/>
          <a:cs typeface="+mn-cs"/>
        </a:defRPr>
      </a:lvl1pPr>
      <a:lvl2pPr marL="1259997" algn="l" defTabSz="2519995" rtl="0" eaLnBrk="1" latinLnBrk="0" hangingPunct="1">
        <a:defRPr sz="4961" kern="1200">
          <a:solidFill>
            <a:schemeClr val="tx1"/>
          </a:solidFill>
          <a:latin typeface="+mn-lt"/>
          <a:ea typeface="+mn-ea"/>
          <a:cs typeface="+mn-cs"/>
        </a:defRPr>
      </a:lvl2pPr>
      <a:lvl3pPr marL="2519995" algn="l" defTabSz="2519995" rtl="0" eaLnBrk="1" latinLnBrk="0" hangingPunct="1">
        <a:defRPr sz="4961" kern="1200">
          <a:solidFill>
            <a:schemeClr val="tx1"/>
          </a:solidFill>
          <a:latin typeface="+mn-lt"/>
          <a:ea typeface="+mn-ea"/>
          <a:cs typeface="+mn-cs"/>
        </a:defRPr>
      </a:lvl3pPr>
      <a:lvl4pPr marL="3779992" algn="l" defTabSz="2519995" rtl="0" eaLnBrk="1" latinLnBrk="0" hangingPunct="1">
        <a:defRPr sz="4961" kern="1200">
          <a:solidFill>
            <a:schemeClr val="tx1"/>
          </a:solidFill>
          <a:latin typeface="+mn-lt"/>
          <a:ea typeface="+mn-ea"/>
          <a:cs typeface="+mn-cs"/>
        </a:defRPr>
      </a:lvl4pPr>
      <a:lvl5pPr marL="5039990" algn="l" defTabSz="2519995" rtl="0" eaLnBrk="1" latinLnBrk="0" hangingPunct="1">
        <a:defRPr sz="4961" kern="1200">
          <a:solidFill>
            <a:schemeClr val="tx1"/>
          </a:solidFill>
          <a:latin typeface="+mn-lt"/>
          <a:ea typeface="+mn-ea"/>
          <a:cs typeface="+mn-cs"/>
        </a:defRPr>
      </a:lvl5pPr>
      <a:lvl6pPr marL="6299987" algn="l" defTabSz="2519995" rtl="0" eaLnBrk="1" latinLnBrk="0" hangingPunct="1">
        <a:defRPr sz="4961" kern="1200">
          <a:solidFill>
            <a:schemeClr val="tx1"/>
          </a:solidFill>
          <a:latin typeface="+mn-lt"/>
          <a:ea typeface="+mn-ea"/>
          <a:cs typeface="+mn-cs"/>
        </a:defRPr>
      </a:lvl6pPr>
      <a:lvl7pPr marL="7559985" algn="l" defTabSz="2519995" rtl="0" eaLnBrk="1" latinLnBrk="0" hangingPunct="1">
        <a:defRPr sz="4961" kern="1200">
          <a:solidFill>
            <a:schemeClr val="tx1"/>
          </a:solidFill>
          <a:latin typeface="+mn-lt"/>
          <a:ea typeface="+mn-ea"/>
          <a:cs typeface="+mn-cs"/>
        </a:defRPr>
      </a:lvl7pPr>
      <a:lvl8pPr marL="8819982" algn="l" defTabSz="2519995" rtl="0" eaLnBrk="1" latinLnBrk="0" hangingPunct="1">
        <a:defRPr sz="4961" kern="1200">
          <a:solidFill>
            <a:schemeClr val="tx1"/>
          </a:solidFill>
          <a:latin typeface="+mn-lt"/>
          <a:ea typeface="+mn-ea"/>
          <a:cs typeface="+mn-cs"/>
        </a:defRPr>
      </a:lvl8pPr>
      <a:lvl9pPr marL="10079980" algn="l" defTabSz="2519995" rtl="0" eaLnBrk="1" latinLnBrk="0" hangingPunct="1">
        <a:defRPr sz="4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5.xml"/><Relationship Id="rId3" Type="http://schemas.openxmlformats.org/officeDocument/2006/relationships/image" Target="../media/image1.png"/><Relationship Id="rId7"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018890" y="4748546"/>
            <a:ext cx="10789920" cy="461665"/>
          </a:xfrm>
          <a:prstGeom prst="rect">
            <a:avLst/>
          </a:prstGeom>
          <a:solidFill>
            <a:schemeClr val="accent4">
              <a:lumMod val="75000"/>
            </a:schemeClr>
          </a:solidFill>
        </p:spPr>
        <p:txBody>
          <a:bodyPr wrap="square" lIns="90000" rtlCol="0">
            <a:spAutoFit/>
          </a:bodyPr>
          <a:lstStyle/>
          <a:p>
            <a:r>
              <a:rPr lang="tr-TR" sz="2400" b="1" dirty="0" err="1" smtClean="0">
                <a:solidFill>
                  <a:schemeClr val="accent5">
                    <a:lumMod val="50000"/>
                  </a:schemeClr>
                </a:solidFill>
                <a:latin typeface="Times New Roman" panose="02020603050405020304" pitchFamily="18" charset="0"/>
                <a:cs typeface="Times New Roman" panose="02020603050405020304" pitchFamily="18" charset="0"/>
              </a:rPr>
              <a:t>Introduction</a:t>
            </a:r>
            <a:endParaRPr lang="tr-TR" sz="2400"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5" name="Metin kutusu 4"/>
          <p:cNvSpPr txBox="1"/>
          <p:nvPr/>
        </p:nvSpPr>
        <p:spPr>
          <a:xfrm>
            <a:off x="1066800" y="5388637"/>
            <a:ext cx="10789920" cy="2862322"/>
          </a:xfrm>
          <a:prstGeom prst="rect">
            <a:avLst/>
          </a:prstGeom>
          <a:noFill/>
        </p:spPr>
        <p:txBody>
          <a:bodyPr wrap="square" rtlCol="0">
            <a:spAutoFit/>
          </a:bodyPr>
          <a:lstStyle/>
          <a:p>
            <a:pPr>
              <a:lnSpc>
                <a:spcPct val="150000"/>
              </a:lnSpc>
            </a:pPr>
            <a:r>
              <a:rPr lang="en-US" sz="2400" b="0" i="0" u="none" strike="noStrike" baseline="0" dirty="0" smtClean="0">
                <a:solidFill>
                  <a:srgbClr val="000000"/>
                </a:solidFill>
                <a:latin typeface="Times New Roman" panose="02020603050405020304" pitchFamily="18" charset="0"/>
                <a:cs typeface="Times New Roman" panose="02020603050405020304" pitchFamily="18" charset="0"/>
              </a:rPr>
              <a:t>COVID-19 vaccination is of great importance for patients with kidney diseases who have high mortality rate associated with this infection. </a:t>
            </a:r>
            <a:r>
              <a:rPr lang="tr-TR" sz="2400" b="0" i="0" u="none" strike="noStrike" baseline="0" dirty="0" err="1" smtClean="0">
                <a:solidFill>
                  <a:srgbClr val="000000"/>
                </a:solidFill>
                <a:latin typeface="Times New Roman" panose="02020603050405020304" pitchFamily="18" charset="0"/>
                <a:cs typeface="Times New Roman" panose="02020603050405020304" pitchFamily="18" charset="0"/>
              </a:rPr>
              <a:t>In</a:t>
            </a:r>
            <a:r>
              <a:rPr lang="tr-TR" sz="2400" b="0" i="0" u="none" strike="noStrike" baseline="0" dirty="0" smtClean="0">
                <a:solidFill>
                  <a:srgbClr val="000000"/>
                </a:solidFill>
                <a:latin typeface="Times New Roman" panose="02020603050405020304" pitchFamily="18" charset="0"/>
                <a:cs typeface="Times New Roman" panose="02020603050405020304" pitchFamily="18" charset="0"/>
              </a:rPr>
              <a:t> a </a:t>
            </a:r>
            <a:r>
              <a:rPr lang="tr-TR" sz="2400" b="0" i="0" u="none" strike="noStrike" baseline="0" dirty="0" err="1" smtClean="0">
                <a:solidFill>
                  <a:srgbClr val="000000"/>
                </a:solidFill>
                <a:latin typeface="Times New Roman" panose="02020603050405020304" pitchFamily="18" charset="0"/>
                <a:cs typeface="Times New Roman" panose="02020603050405020304" pitchFamily="18" charset="0"/>
              </a:rPr>
              <a:t>study</a:t>
            </a:r>
            <a:r>
              <a:rPr lang="tr-TR" sz="2400" b="0" i="0" u="none" strike="noStrike" baseline="0" dirty="0" smtClean="0">
                <a:solidFill>
                  <a:srgbClr val="000000"/>
                </a:solidFill>
                <a:latin typeface="Times New Roman" panose="02020603050405020304" pitchFamily="18" charset="0"/>
                <a:cs typeface="Times New Roman" panose="02020603050405020304" pitchFamily="18" charset="0"/>
              </a:rPr>
              <a:t> </a:t>
            </a:r>
            <a:r>
              <a:rPr lang="tr-TR" sz="2400" b="0" i="0" u="none" strike="noStrike" baseline="0" dirty="0" err="1" smtClean="0">
                <a:solidFill>
                  <a:srgbClr val="000000"/>
                </a:solidFill>
                <a:latin typeface="Times New Roman" panose="02020603050405020304" pitchFamily="18" charset="0"/>
                <a:cs typeface="Times New Roman" panose="02020603050405020304" pitchFamily="18" charset="0"/>
              </a:rPr>
              <a:t>from</a:t>
            </a:r>
            <a:r>
              <a:rPr lang="tr-TR" sz="2400" b="0" i="0" u="none" strike="noStrike" baseline="0" dirty="0" smtClean="0">
                <a:solidFill>
                  <a:srgbClr val="000000"/>
                </a:solidFill>
                <a:latin typeface="Times New Roman" panose="02020603050405020304" pitchFamily="18" charset="0"/>
                <a:cs typeface="Times New Roman" panose="02020603050405020304" pitchFamily="18" charset="0"/>
              </a:rPr>
              <a:t> </a:t>
            </a:r>
            <a:r>
              <a:rPr lang="tr-TR" sz="2400" b="0" i="0" u="none" strike="noStrike" baseline="0" dirty="0" err="1" smtClean="0">
                <a:solidFill>
                  <a:srgbClr val="000000"/>
                </a:solidFill>
                <a:latin typeface="Times New Roman" panose="02020603050405020304" pitchFamily="18" charset="0"/>
                <a:cs typeface="Times New Roman" panose="02020603050405020304" pitchFamily="18" charset="0"/>
              </a:rPr>
              <a:t>our</a:t>
            </a:r>
            <a:r>
              <a:rPr lang="tr-TR" sz="2400" b="0" i="0" u="none" strike="noStrike" baseline="0" dirty="0" smtClean="0">
                <a:solidFill>
                  <a:srgbClr val="000000"/>
                </a:solidFill>
                <a:latin typeface="Times New Roman" panose="02020603050405020304" pitchFamily="18" charset="0"/>
                <a:cs typeface="Times New Roman" panose="02020603050405020304" pitchFamily="18" charset="0"/>
              </a:rPr>
              <a:t> </a:t>
            </a:r>
            <a:r>
              <a:rPr lang="tr-TR" sz="2400" b="0" i="0" u="none" strike="noStrike" baseline="0" dirty="0" err="1" smtClean="0">
                <a:solidFill>
                  <a:srgbClr val="000000"/>
                </a:solidFill>
                <a:latin typeface="Times New Roman" panose="02020603050405020304" pitchFamily="18" charset="0"/>
                <a:cs typeface="Times New Roman" panose="02020603050405020304" pitchFamily="18" charset="0"/>
              </a:rPr>
              <a:t>country</a:t>
            </a:r>
            <a:r>
              <a:rPr lang="tr-TR" sz="2400" b="0" i="0" u="none" strike="noStrike" baseline="0" dirty="0" smtClean="0">
                <a:solidFill>
                  <a:srgbClr val="000000"/>
                </a:solidFill>
                <a:latin typeface="Times New Roman" panose="02020603050405020304" pitchFamily="18" charset="0"/>
                <a:cs typeface="Times New Roman" panose="02020603050405020304" pitchFamily="18" charset="0"/>
              </a:rPr>
              <a:t>, 289 </a:t>
            </a:r>
            <a:r>
              <a:rPr lang="tr-TR" sz="2400" b="0" i="0" u="none" strike="noStrike" baseline="0" dirty="0" err="1" smtClean="0">
                <a:solidFill>
                  <a:srgbClr val="000000"/>
                </a:solidFill>
                <a:latin typeface="Times New Roman" panose="02020603050405020304" pitchFamily="18" charset="0"/>
                <a:cs typeface="Times New Roman" panose="02020603050405020304" pitchFamily="18" charset="0"/>
              </a:rPr>
              <a:t>patients</a:t>
            </a:r>
            <a:r>
              <a:rPr lang="tr-TR" sz="2400" b="0" i="0" u="none" strike="noStrike" baseline="0" dirty="0" smtClean="0">
                <a:solidFill>
                  <a:srgbClr val="000000"/>
                </a:solidFill>
                <a:latin typeface="Times New Roman" panose="02020603050405020304" pitchFamily="18" charset="0"/>
                <a:cs typeface="Times New Roman" panose="02020603050405020304" pitchFamily="18" charset="0"/>
              </a:rPr>
              <a:t> </a:t>
            </a:r>
            <a:r>
              <a:rPr lang="tr-TR" sz="2400" b="0" i="0" u="none" strike="noStrike" baseline="0" dirty="0" err="1" smtClean="0">
                <a:solidFill>
                  <a:srgbClr val="000000"/>
                </a:solidFill>
                <a:latin typeface="Times New Roman" panose="02020603050405020304" pitchFamily="18" charset="0"/>
                <a:cs typeface="Times New Roman" panose="02020603050405020304" pitchFamily="18" charset="0"/>
              </a:rPr>
              <a:t>with</a:t>
            </a:r>
            <a:r>
              <a:rPr lang="tr-TR" sz="2400" b="0" i="0" u="none" strike="noStrike" baseline="0" dirty="0" smtClean="0">
                <a:solidFill>
                  <a:srgbClr val="000000"/>
                </a:solidFill>
                <a:latin typeface="Times New Roman" panose="02020603050405020304" pitchFamily="18" charset="0"/>
                <a:cs typeface="Times New Roman" panose="02020603050405020304" pitchFamily="18" charset="0"/>
              </a:rPr>
              <a:t> </a:t>
            </a:r>
            <a:r>
              <a:rPr lang="tr-TR" sz="2400" b="0" i="0" u="none" strike="noStrike" baseline="0" dirty="0" err="1" smtClean="0">
                <a:solidFill>
                  <a:srgbClr val="000000"/>
                </a:solidFill>
                <a:latin typeface="Times New Roman" panose="02020603050405020304" pitchFamily="18" charset="0"/>
                <a:cs typeface="Times New Roman" panose="02020603050405020304" pitchFamily="18" charset="0"/>
              </a:rPr>
              <a:t>chronic</a:t>
            </a:r>
            <a:r>
              <a:rPr lang="tr-TR" sz="2400" b="0" i="0" u="none" strike="noStrike" baseline="0" dirty="0" smtClean="0">
                <a:solidFill>
                  <a:srgbClr val="000000"/>
                </a:solidFill>
                <a:latin typeface="Times New Roman" panose="02020603050405020304" pitchFamily="18" charset="0"/>
                <a:cs typeface="Times New Roman" panose="02020603050405020304" pitchFamily="18" charset="0"/>
              </a:rPr>
              <a:t> </a:t>
            </a:r>
            <a:r>
              <a:rPr lang="tr-TR" sz="2400" b="0" i="0" u="none" strike="noStrike" baseline="0" dirty="0" err="1" smtClean="0">
                <a:solidFill>
                  <a:srgbClr val="000000"/>
                </a:solidFill>
                <a:latin typeface="Times New Roman" panose="02020603050405020304" pitchFamily="18" charset="0"/>
                <a:cs typeface="Times New Roman" panose="02020603050405020304" pitchFamily="18" charset="0"/>
              </a:rPr>
              <a:t>kidney</a:t>
            </a:r>
            <a:r>
              <a:rPr lang="tr-TR" sz="2400" b="0" i="0" u="none" strike="noStrike" baseline="0" dirty="0" smtClean="0">
                <a:solidFill>
                  <a:srgbClr val="000000"/>
                </a:solidFill>
                <a:latin typeface="Times New Roman" panose="02020603050405020304" pitchFamily="18" charset="0"/>
                <a:cs typeface="Times New Roman" panose="02020603050405020304" pitchFamily="18" charset="0"/>
              </a:rPr>
              <a:t> </a:t>
            </a:r>
            <a:r>
              <a:rPr lang="tr-TR" sz="2400" b="0" i="0" u="none" strike="noStrike" baseline="0" dirty="0" err="1" smtClean="0">
                <a:solidFill>
                  <a:srgbClr val="000000"/>
                </a:solidFill>
                <a:latin typeface="Times New Roman" panose="02020603050405020304" pitchFamily="18" charset="0"/>
                <a:cs typeface="Times New Roman" panose="02020603050405020304" pitchFamily="18" charset="0"/>
              </a:rPr>
              <a:t>disease</a:t>
            </a:r>
            <a:r>
              <a:rPr lang="tr-TR" sz="2400" b="0" i="0" u="none" strike="noStrike" baseline="0" dirty="0" smtClean="0">
                <a:solidFill>
                  <a:srgbClr val="000000"/>
                </a:solidFill>
                <a:latin typeface="Times New Roman" panose="02020603050405020304" pitchFamily="18" charset="0"/>
                <a:cs typeface="Times New Roman" panose="02020603050405020304" pitchFamily="18" charset="0"/>
              </a:rPr>
              <a:t> </a:t>
            </a:r>
            <a:r>
              <a:rPr lang="tr-TR" sz="2400" b="0" i="0" u="none" strike="noStrike" baseline="0" dirty="0" err="1" smtClean="0">
                <a:solidFill>
                  <a:srgbClr val="000000"/>
                </a:solidFill>
                <a:latin typeface="Times New Roman" panose="02020603050405020304" pitchFamily="18" charset="0"/>
                <a:cs typeface="Times New Roman" panose="02020603050405020304" pitchFamily="18" charset="0"/>
              </a:rPr>
              <a:t>were</a:t>
            </a:r>
            <a:r>
              <a:rPr lang="tr-TR" sz="2400" b="0" i="0" u="none" strike="noStrike" baseline="0" dirty="0" smtClean="0">
                <a:solidFill>
                  <a:srgbClr val="000000"/>
                </a:solidFill>
                <a:latin typeface="Times New Roman" panose="02020603050405020304" pitchFamily="18" charset="0"/>
                <a:cs typeface="Times New Roman" panose="02020603050405020304" pitchFamily="18" charset="0"/>
              </a:rPr>
              <a:t> </a:t>
            </a:r>
            <a:r>
              <a:rPr lang="tr-TR" sz="2400" b="0" i="0" u="none" strike="noStrike" baseline="0" dirty="0" err="1" smtClean="0">
                <a:solidFill>
                  <a:srgbClr val="000000"/>
                </a:solidFill>
                <a:latin typeface="Times New Roman" panose="02020603050405020304" pitchFamily="18" charset="0"/>
                <a:cs typeface="Times New Roman" panose="02020603050405020304" pitchFamily="18" charset="0"/>
              </a:rPr>
              <a:t>involved</a:t>
            </a:r>
            <a:r>
              <a:rPr lang="tr-TR" sz="2400" b="0" i="0" u="none" strike="noStrike" baseline="0" dirty="0" smtClean="0">
                <a:solidFill>
                  <a:srgbClr val="000000"/>
                </a:solidFill>
                <a:latin typeface="Times New Roman" panose="02020603050405020304" pitchFamily="18" charset="0"/>
                <a:cs typeface="Times New Roman" panose="02020603050405020304" pitchFamily="18" charset="0"/>
              </a:rPr>
              <a:t> </a:t>
            </a:r>
            <a:r>
              <a:rPr lang="tr-TR" sz="2400" b="0" i="0" u="none" strike="noStrike" baseline="0" dirty="0" err="1" smtClean="0">
                <a:solidFill>
                  <a:srgbClr val="000000"/>
                </a:solidFill>
                <a:latin typeface="Times New Roman" panose="02020603050405020304" pitchFamily="18" charset="0"/>
                <a:cs typeface="Times New Roman" panose="02020603050405020304" pitchFamily="18" charset="0"/>
              </a:rPr>
              <a:t>and</a:t>
            </a:r>
            <a:r>
              <a:rPr lang="tr-TR" sz="2400" b="0" i="0" u="none" strike="noStrike" baseline="0" dirty="0" smtClean="0">
                <a:solidFill>
                  <a:srgbClr val="000000"/>
                </a:solidFill>
                <a:latin typeface="Times New Roman" panose="02020603050405020304" pitchFamily="18" charset="0"/>
                <a:cs typeface="Times New Roman" panose="02020603050405020304" pitchFamily="18" charset="0"/>
              </a:rPr>
              <a:t> 82 </a:t>
            </a:r>
            <a:r>
              <a:rPr lang="tr-TR" sz="2400" b="0" i="0" u="none" strike="noStrike" baseline="0" dirty="0" err="1" smtClean="0">
                <a:solidFill>
                  <a:srgbClr val="000000"/>
                </a:solidFill>
                <a:latin typeface="Times New Roman" panose="02020603050405020304" pitchFamily="18" charset="0"/>
                <a:cs typeface="Times New Roman" panose="02020603050405020304" pitchFamily="18" charset="0"/>
              </a:rPr>
              <a:t>patients</a:t>
            </a:r>
            <a:r>
              <a:rPr lang="tr-TR" sz="2400" b="0" i="0" u="none" strike="noStrike" baseline="0" dirty="0" smtClean="0">
                <a:solidFill>
                  <a:srgbClr val="000000"/>
                </a:solidFill>
                <a:latin typeface="Times New Roman" panose="02020603050405020304" pitchFamily="18" charset="0"/>
                <a:cs typeface="Times New Roman" panose="02020603050405020304" pitchFamily="18" charset="0"/>
              </a:rPr>
              <a:t> </a:t>
            </a:r>
            <a:r>
              <a:rPr lang="tr-TR" sz="2400" b="0" i="0" u="none" strike="noStrike" baseline="0" dirty="0" err="1" smtClean="0">
                <a:solidFill>
                  <a:srgbClr val="000000"/>
                </a:solidFill>
                <a:latin typeface="Times New Roman" panose="02020603050405020304" pitchFamily="18" charset="0"/>
                <a:cs typeface="Times New Roman" panose="02020603050405020304" pitchFamily="18" charset="0"/>
              </a:rPr>
              <a:t>died</a:t>
            </a:r>
            <a:r>
              <a:rPr lang="tr-TR" sz="2400" b="0" i="0" u="none" strike="noStrike" baseline="0" dirty="0" smtClean="0">
                <a:solidFill>
                  <a:srgbClr val="000000"/>
                </a:solidFill>
                <a:latin typeface="Times New Roman" panose="02020603050405020304" pitchFamily="18" charset="0"/>
                <a:cs typeface="Times New Roman" panose="02020603050405020304" pitchFamily="18" charset="0"/>
              </a:rPr>
              <a:t>.</a:t>
            </a:r>
            <a:r>
              <a:rPr lang="tr-TR" sz="2400" b="0" i="0" u="none" strike="noStrike" dirty="0" smtClean="0">
                <a:solidFill>
                  <a:srgbClr val="000000"/>
                </a:solidFill>
                <a:latin typeface="Times New Roman" panose="02020603050405020304" pitchFamily="18" charset="0"/>
                <a:cs typeface="Times New Roman" panose="02020603050405020304" pitchFamily="18" charset="0"/>
              </a:rPr>
              <a:t> </a:t>
            </a:r>
            <a:r>
              <a:rPr lang="tr-TR" sz="2400" b="0" i="0" u="none" strike="noStrike" dirty="0" err="1" smtClean="0">
                <a:solidFill>
                  <a:srgbClr val="000000"/>
                </a:solidFill>
                <a:latin typeface="Times New Roman" panose="02020603050405020304" pitchFamily="18" charset="0"/>
                <a:cs typeface="Times New Roman" panose="02020603050405020304" pitchFamily="18" charset="0"/>
              </a:rPr>
              <a:t>Dialysis</a:t>
            </a:r>
            <a:r>
              <a:rPr lang="tr-TR" sz="2400" b="0" i="0" u="none" strike="noStrike" dirty="0" smtClean="0">
                <a:solidFill>
                  <a:srgbClr val="000000"/>
                </a:solidFill>
                <a:latin typeface="Times New Roman" panose="02020603050405020304" pitchFamily="18" charset="0"/>
                <a:cs typeface="Times New Roman" panose="02020603050405020304" pitchFamily="18" charset="0"/>
              </a:rPr>
              <a:t> </a:t>
            </a:r>
            <a:r>
              <a:rPr lang="tr-TR" sz="2400" b="0" i="0" u="none" strike="noStrike" dirty="0" err="1" smtClean="0">
                <a:solidFill>
                  <a:srgbClr val="000000"/>
                </a:solidFill>
                <a:latin typeface="Times New Roman" panose="02020603050405020304" pitchFamily="18" charset="0"/>
                <a:cs typeface="Times New Roman" panose="02020603050405020304" pitchFamily="18" charset="0"/>
              </a:rPr>
              <a:t>patients</a:t>
            </a:r>
            <a:r>
              <a:rPr lang="tr-TR" sz="2400" b="0" i="0" u="none" strike="noStrike" dirty="0" smtClean="0">
                <a:solidFill>
                  <a:srgbClr val="000000"/>
                </a:solidFill>
                <a:latin typeface="Times New Roman" panose="02020603050405020304" pitchFamily="18" charset="0"/>
                <a:cs typeface="Times New Roman" panose="02020603050405020304" pitchFamily="18" charset="0"/>
              </a:rPr>
              <a:t> has </a:t>
            </a:r>
            <a:r>
              <a:rPr lang="tr-TR" sz="2400" b="0" i="0" u="none" strike="noStrike" dirty="0" err="1" smtClean="0">
                <a:solidFill>
                  <a:srgbClr val="000000"/>
                </a:solidFill>
                <a:latin typeface="Times New Roman" panose="02020603050405020304" pitchFamily="18" charset="0"/>
                <a:cs typeface="Times New Roman" panose="02020603050405020304" pitchFamily="18" charset="0"/>
              </a:rPr>
              <a:t>even</a:t>
            </a:r>
            <a:r>
              <a:rPr lang="tr-TR" sz="2400" dirty="0">
                <a:solidFill>
                  <a:srgbClr val="000000"/>
                </a:solidFill>
                <a:latin typeface="Times New Roman" panose="02020603050405020304" pitchFamily="18" charset="0"/>
                <a:cs typeface="Times New Roman" panose="02020603050405020304" pitchFamily="18" charset="0"/>
              </a:rPr>
              <a:t> </a:t>
            </a:r>
            <a:r>
              <a:rPr lang="tr-TR" sz="2400" dirty="0" err="1" smtClean="0">
                <a:solidFill>
                  <a:srgbClr val="000000"/>
                </a:solidFill>
                <a:latin typeface="Times New Roman" panose="02020603050405020304" pitchFamily="18" charset="0"/>
                <a:cs typeface="Times New Roman" panose="02020603050405020304" pitchFamily="18" charset="0"/>
              </a:rPr>
              <a:t>higher</a:t>
            </a:r>
            <a:r>
              <a:rPr lang="tr-TR" sz="2400" dirty="0" smtClean="0">
                <a:solidFill>
                  <a:srgbClr val="000000"/>
                </a:solidFill>
                <a:latin typeface="Times New Roman" panose="02020603050405020304" pitchFamily="18" charset="0"/>
                <a:cs typeface="Times New Roman" panose="02020603050405020304" pitchFamily="18" charset="0"/>
              </a:rPr>
              <a:t> </a:t>
            </a:r>
            <a:r>
              <a:rPr lang="tr-TR" sz="2400" dirty="0" err="1" smtClean="0">
                <a:solidFill>
                  <a:srgbClr val="000000"/>
                </a:solidFill>
                <a:latin typeface="Times New Roman" panose="02020603050405020304" pitchFamily="18" charset="0"/>
                <a:cs typeface="Times New Roman" panose="02020603050405020304" pitchFamily="18" charset="0"/>
              </a:rPr>
              <a:t>mortality</a:t>
            </a:r>
            <a:r>
              <a:rPr lang="tr-TR" sz="2400" dirty="0" smtClean="0">
                <a:solidFill>
                  <a:srgbClr val="000000"/>
                </a:solidFill>
                <a:latin typeface="Times New Roman" panose="02020603050405020304" pitchFamily="18" charset="0"/>
                <a:cs typeface="Times New Roman" panose="02020603050405020304" pitchFamily="18" charset="0"/>
              </a:rPr>
              <a:t> rate. </a:t>
            </a:r>
            <a:r>
              <a:rPr lang="en-US" sz="2400" b="0" i="0" u="none" strike="noStrike" baseline="0" dirty="0" smtClean="0">
                <a:solidFill>
                  <a:srgbClr val="000000"/>
                </a:solidFill>
                <a:latin typeface="Times New Roman" panose="02020603050405020304" pitchFamily="18" charset="0"/>
                <a:cs typeface="Times New Roman" panose="02020603050405020304" pitchFamily="18" charset="0"/>
              </a:rPr>
              <a:t>Herein, we investigated the attitudes of patients with kidney disease towards vaccines. </a:t>
            </a:r>
            <a:endParaRPr lang="tr-TR" sz="2400" dirty="0">
              <a:latin typeface="Times New Roman" panose="02020603050405020304" pitchFamily="18" charset="0"/>
              <a:cs typeface="Times New Roman" panose="02020603050405020304" pitchFamily="18" charset="0"/>
            </a:endParaRPr>
          </a:p>
        </p:txBody>
      </p:sp>
      <p:sp>
        <p:nvSpPr>
          <p:cNvPr id="6" name="Metin kutusu 5"/>
          <p:cNvSpPr txBox="1"/>
          <p:nvPr/>
        </p:nvSpPr>
        <p:spPr>
          <a:xfrm>
            <a:off x="1018890" y="9536760"/>
            <a:ext cx="10789920" cy="2308324"/>
          </a:xfrm>
          <a:prstGeom prst="rect">
            <a:avLst/>
          </a:prstGeom>
          <a:noFill/>
        </p:spPr>
        <p:txBody>
          <a:bodyPr wrap="square" rtlCol="0">
            <a:spAutoFit/>
          </a:bodyPr>
          <a:lstStyle/>
          <a:p>
            <a:pPr>
              <a:lnSpc>
                <a:spcPct val="150000"/>
              </a:lnSpc>
            </a:pPr>
            <a:r>
              <a:rPr lang="en-US" sz="2400" dirty="0" smtClean="0">
                <a:latin typeface="Times New Roman" panose="02020603050405020304" pitchFamily="18" charset="0"/>
                <a:cs typeface="Times New Roman" panose="02020603050405020304" pitchFamily="18" charset="0"/>
              </a:rPr>
              <a:t>In this survey study, patients followed up in the nephrology outpatient clinic were applied a questionnaire. Attitude towards vaccination and factors associated with vaccination rate were analyzed. SPSS Statistics 21.0 program was used for statistical analysis.</a:t>
            </a:r>
            <a:endParaRPr lang="tr-TR" sz="2400" dirty="0">
              <a:latin typeface="Times New Roman" panose="02020603050405020304" pitchFamily="18" charset="0"/>
              <a:cs typeface="Times New Roman" panose="02020603050405020304" pitchFamily="18" charset="0"/>
            </a:endParaRPr>
          </a:p>
        </p:txBody>
      </p:sp>
      <p:sp>
        <p:nvSpPr>
          <p:cNvPr id="7" name="Metin kutusu 6"/>
          <p:cNvSpPr txBox="1"/>
          <p:nvPr/>
        </p:nvSpPr>
        <p:spPr>
          <a:xfrm>
            <a:off x="1022760" y="8687696"/>
            <a:ext cx="10786050" cy="461665"/>
          </a:xfrm>
          <a:prstGeom prst="rect">
            <a:avLst/>
          </a:prstGeom>
          <a:solidFill>
            <a:schemeClr val="accent4">
              <a:lumMod val="75000"/>
            </a:schemeClr>
          </a:solidFill>
        </p:spPr>
        <p:txBody>
          <a:bodyPr wrap="square" rtlCol="0">
            <a:spAutoFit/>
          </a:bodyPr>
          <a:lstStyle/>
          <a:p>
            <a:r>
              <a:rPr lang="tr-TR" sz="2400" b="1" dirty="0" err="1" smtClean="0">
                <a:solidFill>
                  <a:schemeClr val="accent5">
                    <a:lumMod val="50000"/>
                  </a:schemeClr>
                </a:solidFill>
                <a:latin typeface="Times New Roman" panose="02020603050405020304" pitchFamily="18" charset="0"/>
                <a:cs typeface="Times New Roman" panose="02020603050405020304" pitchFamily="18" charset="0"/>
              </a:rPr>
              <a:t>Methodology</a:t>
            </a:r>
            <a:endParaRPr lang="tr-TR" sz="2400"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8" name="Metin kutusu 7"/>
          <p:cNvSpPr txBox="1"/>
          <p:nvPr/>
        </p:nvSpPr>
        <p:spPr>
          <a:xfrm>
            <a:off x="1018890" y="12201935"/>
            <a:ext cx="10789920" cy="461665"/>
          </a:xfrm>
          <a:prstGeom prst="rect">
            <a:avLst/>
          </a:prstGeom>
          <a:solidFill>
            <a:schemeClr val="accent4">
              <a:lumMod val="75000"/>
            </a:schemeClr>
          </a:solidFill>
        </p:spPr>
        <p:txBody>
          <a:bodyPr wrap="square" rtlCol="0">
            <a:spAutoFit/>
          </a:bodyPr>
          <a:lstStyle/>
          <a:p>
            <a:r>
              <a:rPr lang="tr-TR" sz="2400" b="1" dirty="0" err="1" smtClean="0">
                <a:solidFill>
                  <a:schemeClr val="accent5">
                    <a:lumMod val="50000"/>
                  </a:schemeClr>
                </a:solidFill>
                <a:latin typeface="Times New Roman" panose="02020603050405020304" pitchFamily="18" charset="0"/>
                <a:cs typeface="Times New Roman" panose="02020603050405020304" pitchFamily="18" charset="0"/>
              </a:rPr>
              <a:t>Results</a:t>
            </a:r>
            <a:endParaRPr lang="tr-TR" sz="2400"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9" name="Metin kutusu 8"/>
          <p:cNvSpPr txBox="1"/>
          <p:nvPr/>
        </p:nvSpPr>
        <p:spPr>
          <a:xfrm>
            <a:off x="1018890" y="13149335"/>
            <a:ext cx="10789920" cy="5632311"/>
          </a:xfrm>
          <a:prstGeom prst="rect">
            <a:avLst/>
          </a:prstGeom>
          <a:noFill/>
        </p:spPr>
        <p:txBody>
          <a:bodyPr wrap="square" rtlCol="0">
            <a:spAutoFit/>
          </a:bodyPr>
          <a:lstStyle/>
          <a:p>
            <a:pPr>
              <a:lnSpc>
                <a:spcPct val="150000"/>
              </a:lnSpc>
            </a:pPr>
            <a:r>
              <a:rPr lang="en-US" sz="2400" dirty="0" smtClean="0">
                <a:latin typeface="Times New Roman" panose="02020603050405020304" pitchFamily="18" charset="0"/>
                <a:cs typeface="Times New Roman" panose="02020603050405020304" pitchFamily="18" charset="0"/>
              </a:rPr>
              <a:t>249 patients were included. The mean age was 58.08±16.29 years and the mean duration of kidney disease was 6.30±8.16 years. 88 patients (38.9%) were ≥65 years of age. 208 patients (90.4%) were vaccinated</a:t>
            </a:r>
            <a:r>
              <a:rPr lang="tr-TR" sz="2400" dirty="0" smtClean="0">
                <a:latin typeface="Times New Roman" panose="02020603050405020304" pitchFamily="18" charset="0"/>
                <a:cs typeface="Times New Roman" panose="02020603050405020304" pitchFamily="18" charset="0"/>
              </a:rPr>
              <a:t> (Figure-1)</a:t>
            </a:r>
            <a:r>
              <a:rPr lang="en-US" sz="2400" dirty="0" smtClean="0">
                <a:latin typeface="Times New Roman" panose="02020603050405020304" pitchFamily="18" charset="0"/>
                <a:cs typeface="Times New Roman" panose="02020603050405020304" pitchFamily="18" charset="0"/>
              </a:rPr>
              <a:t>. 138 patients (63%) decided to get vaccinated with their own choice, 61 patients (27.9%) followed the advice of health staff</a:t>
            </a:r>
            <a:r>
              <a:rPr lang="tr-TR" sz="2400" dirty="0" smtClean="0">
                <a:latin typeface="Times New Roman" panose="02020603050405020304" pitchFamily="18" charset="0"/>
                <a:cs typeface="Times New Roman" panose="02020603050405020304" pitchFamily="18" charset="0"/>
              </a:rPr>
              <a:t> (Figure-1)</a:t>
            </a:r>
            <a:r>
              <a:rPr lang="en-US" sz="2400" dirty="0" smtClean="0">
                <a:latin typeface="Times New Roman" panose="02020603050405020304" pitchFamily="18" charset="0"/>
                <a:cs typeface="Times New Roman" panose="02020603050405020304" pitchFamily="18" charset="0"/>
              </a:rPr>
              <a:t>. Social media is the most common source for COVID-19 vaccine information (n=95, 45%), health care workers were in the second order (n=82, 38.9%). The majority of patients (n=196, 86.3%) think that pandemic will slow down with vaccination and 163 patients (69.7%) think that vaccine should be mandatory. 27 patients (11.6%) canceled/delayed their own or relatives’ vaccination with fear of side effects. </a:t>
            </a:r>
            <a:endParaRPr lang="tr-TR" sz="2400" dirty="0">
              <a:latin typeface="Times New Roman" panose="02020603050405020304" pitchFamily="18" charset="0"/>
              <a:cs typeface="Times New Roman" panose="02020603050405020304" pitchFamily="18" charset="0"/>
            </a:endParaRPr>
          </a:p>
        </p:txBody>
      </p:sp>
      <p:sp>
        <p:nvSpPr>
          <p:cNvPr id="10" name="Metin kutusu 9"/>
          <p:cNvSpPr txBox="1"/>
          <p:nvPr/>
        </p:nvSpPr>
        <p:spPr>
          <a:xfrm>
            <a:off x="13121640" y="21335934"/>
            <a:ext cx="10789920" cy="461665"/>
          </a:xfrm>
          <a:prstGeom prst="rect">
            <a:avLst/>
          </a:prstGeom>
          <a:solidFill>
            <a:schemeClr val="accent4">
              <a:lumMod val="75000"/>
            </a:schemeClr>
          </a:solidFill>
        </p:spPr>
        <p:txBody>
          <a:bodyPr wrap="square" rtlCol="0">
            <a:spAutoFit/>
          </a:bodyPr>
          <a:lstStyle/>
          <a:p>
            <a:r>
              <a:rPr lang="tr-TR" sz="2400" b="1" dirty="0" err="1" smtClean="0">
                <a:solidFill>
                  <a:schemeClr val="accent5">
                    <a:lumMod val="50000"/>
                  </a:schemeClr>
                </a:solidFill>
                <a:latin typeface="Times New Roman" panose="02020603050405020304" pitchFamily="18" charset="0"/>
                <a:cs typeface="Times New Roman" panose="02020603050405020304" pitchFamily="18" charset="0"/>
              </a:rPr>
              <a:t>Conclusion</a:t>
            </a:r>
            <a:endParaRPr lang="tr-TR" sz="2400"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11" name="Metin kutusu 10"/>
          <p:cNvSpPr txBox="1"/>
          <p:nvPr/>
        </p:nvSpPr>
        <p:spPr>
          <a:xfrm>
            <a:off x="13121640" y="21916927"/>
            <a:ext cx="10789920" cy="1200329"/>
          </a:xfrm>
          <a:prstGeom prst="rect">
            <a:avLst/>
          </a:prstGeom>
          <a:noFill/>
        </p:spPr>
        <p:txBody>
          <a:bodyPr wrap="square" rtlCol="0">
            <a:spAutoFit/>
          </a:bodyPr>
          <a:lstStyle/>
          <a:p>
            <a:pPr>
              <a:lnSpc>
                <a:spcPct val="150000"/>
              </a:lnSpc>
            </a:pPr>
            <a:r>
              <a:rPr lang="en-US" sz="2400" dirty="0" smtClean="0">
                <a:latin typeface="Times New Roman" panose="02020603050405020304" pitchFamily="18" charset="0"/>
                <a:cs typeface="Times New Roman" panose="02020603050405020304" pitchFamily="18" charset="0"/>
              </a:rPr>
              <a:t>Sufficient information from a proper source about the effectiveness, potential side effects and the benefits of widespread vaccination would increase vaccination rate. </a:t>
            </a:r>
            <a:endParaRPr lang="tr-TR" sz="2400" dirty="0">
              <a:latin typeface="Times New Roman" panose="02020603050405020304" pitchFamily="18" charset="0"/>
              <a:cs typeface="Times New Roman" panose="02020603050405020304" pitchFamily="18" charset="0"/>
            </a:endParaRPr>
          </a:p>
        </p:txBody>
      </p:sp>
      <p:sp>
        <p:nvSpPr>
          <p:cNvPr id="12" name="Metin kutusu 11"/>
          <p:cNvSpPr txBox="1"/>
          <p:nvPr/>
        </p:nvSpPr>
        <p:spPr>
          <a:xfrm>
            <a:off x="13121640" y="24546922"/>
            <a:ext cx="8641080" cy="6463308"/>
          </a:xfrm>
          <a:prstGeom prst="rect">
            <a:avLst/>
          </a:prstGeom>
          <a:noFill/>
        </p:spPr>
        <p:txBody>
          <a:bodyPr wrap="square" rtlCol="0">
            <a:spAutoFit/>
          </a:bodyPr>
          <a:lstStyle/>
          <a:p>
            <a:pPr hangingPunct="0"/>
            <a:r>
              <a:rPr lang="tr-TR" sz="1800" dirty="0" smtClean="0">
                <a:latin typeface="Times New Roman" panose="02020603050405020304" pitchFamily="18" charset="0"/>
                <a:cs typeface="Times New Roman" panose="02020603050405020304" pitchFamily="18" charset="0"/>
              </a:rPr>
              <a:t>1.Ozturk </a:t>
            </a:r>
            <a:r>
              <a:rPr lang="tr-TR" sz="1800" dirty="0">
                <a:latin typeface="Times New Roman" panose="02020603050405020304" pitchFamily="18" charset="0"/>
                <a:cs typeface="Times New Roman" panose="02020603050405020304" pitchFamily="18" charset="0"/>
              </a:rPr>
              <a:t>S, </a:t>
            </a:r>
            <a:r>
              <a:rPr lang="tr-TR" sz="1800" dirty="0" err="1">
                <a:latin typeface="Times New Roman" panose="02020603050405020304" pitchFamily="18" charset="0"/>
                <a:cs typeface="Times New Roman" panose="02020603050405020304" pitchFamily="18" charset="0"/>
              </a:rPr>
              <a:t>Turgutalp</a:t>
            </a:r>
            <a:r>
              <a:rPr lang="tr-TR" sz="1800" dirty="0">
                <a:latin typeface="Times New Roman" panose="02020603050405020304" pitchFamily="18" charset="0"/>
                <a:cs typeface="Times New Roman" panose="02020603050405020304" pitchFamily="18" charset="0"/>
              </a:rPr>
              <a:t> K, </a:t>
            </a:r>
            <a:r>
              <a:rPr lang="tr-TR" sz="1800" dirty="0" err="1">
                <a:latin typeface="Times New Roman" panose="02020603050405020304" pitchFamily="18" charset="0"/>
                <a:cs typeface="Times New Roman" panose="02020603050405020304" pitchFamily="18" charset="0"/>
              </a:rPr>
              <a:t>Arici</a:t>
            </a:r>
            <a:r>
              <a:rPr lang="tr-TR" sz="1800" dirty="0">
                <a:latin typeface="Times New Roman" panose="02020603050405020304" pitchFamily="18" charset="0"/>
                <a:cs typeface="Times New Roman" panose="02020603050405020304" pitchFamily="18" charset="0"/>
              </a:rPr>
              <a:t> M, et al. </a:t>
            </a:r>
            <a:r>
              <a:rPr lang="tr-TR" sz="1800" dirty="0" err="1">
                <a:latin typeface="Times New Roman" panose="02020603050405020304" pitchFamily="18" charset="0"/>
                <a:cs typeface="Times New Roman" panose="02020603050405020304" pitchFamily="18" charset="0"/>
              </a:rPr>
              <a:t>Mortality</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analysis</a:t>
            </a:r>
            <a:r>
              <a:rPr lang="tr-TR" sz="1800" dirty="0">
                <a:latin typeface="Times New Roman" panose="02020603050405020304" pitchFamily="18" charset="0"/>
                <a:cs typeface="Times New Roman" panose="02020603050405020304" pitchFamily="18" charset="0"/>
              </a:rPr>
              <a:t> of COVID-19 </a:t>
            </a:r>
            <a:r>
              <a:rPr lang="tr-TR" sz="1800" dirty="0" err="1">
                <a:latin typeface="Times New Roman" panose="02020603050405020304" pitchFamily="18" charset="0"/>
                <a:cs typeface="Times New Roman" panose="02020603050405020304" pitchFamily="18" charset="0"/>
              </a:rPr>
              <a:t>infection</a:t>
            </a:r>
            <a:r>
              <a:rPr lang="tr-TR" sz="1800" dirty="0">
                <a:latin typeface="Times New Roman" panose="02020603050405020304" pitchFamily="18" charset="0"/>
                <a:cs typeface="Times New Roman" panose="02020603050405020304" pitchFamily="18" charset="0"/>
              </a:rPr>
              <a:t> in </a:t>
            </a:r>
            <a:r>
              <a:rPr lang="tr-TR" sz="1800" dirty="0" err="1">
                <a:latin typeface="Times New Roman" panose="02020603050405020304" pitchFamily="18" charset="0"/>
                <a:cs typeface="Times New Roman" panose="02020603050405020304" pitchFamily="18" charset="0"/>
              </a:rPr>
              <a:t>chronic</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kidney</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disease</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haemodialysis</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and</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renal</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transplant</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patients</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compared</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with</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patients</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without</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kidney</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disease</a:t>
            </a:r>
            <a:r>
              <a:rPr lang="tr-TR" sz="1800" dirty="0">
                <a:latin typeface="Times New Roman" panose="02020603050405020304" pitchFamily="18" charset="0"/>
                <a:cs typeface="Times New Roman" panose="02020603050405020304" pitchFamily="18" charset="0"/>
              </a:rPr>
              <a:t>: a </a:t>
            </a:r>
            <a:r>
              <a:rPr lang="tr-TR" sz="1800" dirty="0" err="1">
                <a:latin typeface="Times New Roman" panose="02020603050405020304" pitchFamily="18" charset="0"/>
                <a:cs typeface="Times New Roman" panose="02020603050405020304" pitchFamily="18" charset="0"/>
              </a:rPr>
              <a:t>nationwide</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analysis</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from</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Turkey</a:t>
            </a:r>
            <a:r>
              <a:rPr lang="tr-TR" sz="1800" dirty="0">
                <a:latin typeface="Times New Roman" panose="02020603050405020304" pitchFamily="18" charset="0"/>
                <a:cs typeface="Times New Roman" panose="02020603050405020304" pitchFamily="18" charset="0"/>
              </a:rPr>
              <a:t>. </a:t>
            </a:r>
            <a:r>
              <a:rPr lang="tr-TR" sz="1800" i="1" dirty="0" err="1">
                <a:latin typeface="Times New Roman" panose="02020603050405020304" pitchFamily="18" charset="0"/>
                <a:cs typeface="Times New Roman" panose="02020603050405020304" pitchFamily="18" charset="0"/>
              </a:rPr>
              <a:t>Nephrol</a:t>
            </a:r>
            <a:r>
              <a:rPr lang="tr-TR" sz="1800" i="1" dirty="0">
                <a:latin typeface="Times New Roman" panose="02020603050405020304" pitchFamily="18" charset="0"/>
                <a:cs typeface="Times New Roman" panose="02020603050405020304" pitchFamily="18" charset="0"/>
              </a:rPr>
              <a:t> Dial </a:t>
            </a:r>
            <a:r>
              <a:rPr lang="tr-TR" sz="1800" i="1" dirty="0" err="1">
                <a:latin typeface="Times New Roman" panose="02020603050405020304" pitchFamily="18" charset="0"/>
                <a:cs typeface="Times New Roman" panose="02020603050405020304" pitchFamily="18" charset="0"/>
              </a:rPr>
              <a:t>Transplant</a:t>
            </a:r>
            <a:r>
              <a:rPr lang="tr-TR" sz="1800" dirty="0">
                <a:latin typeface="Times New Roman" panose="02020603050405020304" pitchFamily="18" charset="0"/>
                <a:cs typeface="Times New Roman" panose="02020603050405020304" pitchFamily="18" charset="0"/>
              </a:rPr>
              <a:t>. 2020;35(12):2083-2095. doi:10.1093/</a:t>
            </a:r>
            <a:r>
              <a:rPr lang="tr-TR" sz="1800" dirty="0" err="1">
                <a:latin typeface="Times New Roman" panose="02020603050405020304" pitchFamily="18" charset="0"/>
                <a:cs typeface="Times New Roman" panose="02020603050405020304" pitchFamily="18" charset="0"/>
              </a:rPr>
              <a:t>ndt</a:t>
            </a:r>
            <a:r>
              <a:rPr lang="tr-TR" sz="1800" dirty="0">
                <a:latin typeface="Times New Roman" panose="02020603050405020304" pitchFamily="18" charset="0"/>
                <a:cs typeface="Times New Roman" panose="02020603050405020304" pitchFamily="18" charset="0"/>
              </a:rPr>
              <a:t>/gfaa271</a:t>
            </a:r>
            <a:endParaRPr lang="tr-TR" sz="1800" dirty="0" smtClean="0">
              <a:latin typeface="Times New Roman" panose="02020603050405020304" pitchFamily="18" charset="0"/>
              <a:cs typeface="Times New Roman" panose="02020603050405020304" pitchFamily="18" charset="0"/>
            </a:endParaRPr>
          </a:p>
          <a:p>
            <a:pPr hangingPunct="0"/>
            <a:r>
              <a:rPr lang="tr-TR" sz="1800" dirty="0">
                <a:latin typeface="Times New Roman" panose="02020603050405020304" pitchFamily="18" charset="0"/>
                <a:cs typeface="Times New Roman" panose="02020603050405020304" pitchFamily="18" charset="0"/>
              </a:rPr>
              <a:t>2</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Alvarez-</a:t>
            </a:r>
            <a:r>
              <a:rPr lang="en-US" sz="1800" dirty="0" err="1">
                <a:latin typeface="Times New Roman" panose="02020603050405020304" pitchFamily="18" charset="0"/>
                <a:cs typeface="Times New Roman" panose="02020603050405020304" pitchFamily="18" charset="0"/>
              </a:rPr>
              <a:t>Belon</a:t>
            </a:r>
            <a:r>
              <a:rPr lang="en-US" sz="1800" dirty="0">
                <a:latin typeface="Times New Roman" panose="02020603050405020304" pitchFamily="18" charset="0"/>
                <a:cs typeface="Times New Roman" panose="02020603050405020304" pitchFamily="18" charset="0"/>
              </a:rPr>
              <a:t> L, </a:t>
            </a:r>
            <a:r>
              <a:rPr lang="en-US" sz="1800" dirty="0" err="1">
                <a:latin typeface="Times New Roman" panose="02020603050405020304" pitchFamily="18" charset="0"/>
                <a:cs typeface="Times New Roman" panose="02020603050405020304" pitchFamily="18" charset="0"/>
              </a:rPr>
              <a:t>Sarnowski</a:t>
            </a:r>
            <a:r>
              <a:rPr lang="en-US" sz="1800" dirty="0">
                <a:latin typeface="Times New Roman" panose="02020603050405020304" pitchFamily="18" charset="0"/>
                <a:cs typeface="Times New Roman" panose="02020603050405020304" pitchFamily="18" charset="0"/>
              </a:rPr>
              <a:t> A, </a:t>
            </a:r>
            <a:r>
              <a:rPr lang="en-US" sz="1800" dirty="0" err="1">
                <a:latin typeface="Times New Roman" panose="02020603050405020304" pitchFamily="18" charset="0"/>
                <a:cs typeface="Times New Roman" panose="02020603050405020304" pitchFamily="18" charset="0"/>
              </a:rPr>
              <a:t>Forni</a:t>
            </a:r>
            <a:r>
              <a:rPr lang="en-US" sz="1800" dirty="0">
                <a:latin typeface="Times New Roman" panose="02020603050405020304" pitchFamily="18" charset="0"/>
                <a:cs typeface="Times New Roman" panose="02020603050405020304" pitchFamily="18" charset="0"/>
              </a:rPr>
              <a:t> LG. COVID-19 infection and the kidney. Br J </a:t>
            </a:r>
            <a:r>
              <a:rPr lang="en-US" sz="1800" dirty="0" err="1">
                <a:latin typeface="Times New Roman" panose="02020603050405020304" pitchFamily="18" charset="0"/>
                <a:cs typeface="Times New Roman" panose="02020603050405020304" pitchFamily="18" charset="0"/>
              </a:rPr>
              <a:t>Hosp</a:t>
            </a:r>
            <a:r>
              <a:rPr lang="en-US" sz="1800" dirty="0">
                <a:latin typeface="Times New Roman" panose="02020603050405020304" pitchFamily="18" charset="0"/>
                <a:cs typeface="Times New Roman" panose="02020603050405020304" pitchFamily="18" charset="0"/>
              </a:rPr>
              <a:t> Med (</a:t>
            </a:r>
            <a:r>
              <a:rPr lang="en-US" sz="1800" dirty="0" err="1">
                <a:latin typeface="Times New Roman" panose="02020603050405020304" pitchFamily="18" charset="0"/>
                <a:cs typeface="Times New Roman" panose="02020603050405020304" pitchFamily="18" charset="0"/>
              </a:rPr>
              <a:t>Lond</a:t>
            </a:r>
            <a:r>
              <a:rPr lang="en-US" sz="1800" dirty="0">
                <a:latin typeface="Times New Roman" panose="02020603050405020304" pitchFamily="18" charset="0"/>
                <a:cs typeface="Times New Roman" panose="02020603050405020304" pitchFamily="18" charset="0"/>
              </a:rPr>
              <a:t>). 2020 Oct 2;81(10):1-8. </a:t>
            </a:r>
            <a:r>
              <a:rPr lang="en-US" sz="1800" dirty="0" err="1">
                <a:latin typeface="Times New Roman" panose="02020603050405020304" pitchFamily="18" charset="0"/>
                <a:cs typeface="Times New Roman" panose="02020603050405020304" pitchFamily="18" charset="0"/>
              </a:rPr>
              <a:t>doi</a:t>
            </a:r>
            <a:r>
              <a:rPr lang="en-US" sz="1800" dirty="0">
                <a:latin typeface="Times New Roman" panose="02020603050405020304" pitchFamily="18" charset="0"/>
                <a:cs typeface="Times New Roman" panose="02020603050405020304" pitchFamily="18" charset="0"/>
              </a:rPr>
              <a:t>: 10.12968/hmed.2020.0574</a:t>
            </a:r>
            <a:endParaRPr lang="tr-TR" sz="1800" dirty="0">
              <a:latin typeface="Times New Roman" panose="02020603050405020304" pitchFamily="18" charset="0"/>
              <a:cs typeface="Times New Roman" panose="02020603050405020304" pitchFamily="18" charset="0"/>
            </a:endParaRPr>
          </a:p>
          <a:p>
            <a:pPr hangingPunct="0"/>
            <a:r>
              <a:rPr lang="tr-TR" sz="1800" dirty="0">
                <a:latin typeface="Times New Roman" panose="02020603050405020304" pitchFamily="18" charset="0"/>
                <a:cs typeface="Times New Roman" panose="02020603050405020304" pitchFamily="18" charset="0"/>
              </a:rPr>
              <a:t>3</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Xiao, G., Hu, H., Wu, F., et al Acute kidney injury in patients hospitalized with COVID-19 in </a:t>
            </a:r>
            <a:r>
              <a:rPr lang="en-US" sz="1800" dirty="0" err="1">
                <a:latin typeface="Times New Roman" panose="02020603050405020304" pitchFamily="18" charset="0"/>
                <a:cs typeface="Times New Roman" panose="02020603050405020304" pitchFamily="18" charset="0"/>
              </a:rPr>
              <a:t>Wuhan,China</a:t>
            </a:r>
            <a:r>
              <a:rPr lang="en-US" sz="1800" dirty="0">
                <a:latin typeface="Times New Roman" panose="02020603050405020304" pitchFamily="18" charset="0"/>
                <a:cs typeface="Times New Roman" panose="02020603050405020304" pitchFamily="18" charset="0"/>
              </a:rPr>
              <a:t>: A single center </a:t>
            </a:r>
            <a:r>
              <a:rPr lang="en-US" sz="1800" dirty="0" err="1">
                <a:latin typeface="Times New Roman" panose="02020603050405020304" pitchFamily="18" charset="0"/>
                <a:cs typeface="Times New Roman" panose="02020603050405020304" pitchFamily="18" charset="0"/>
              </a:rPr>
              <a:t>retropective</a:t>
            </a:r>
            <a:r>
              <a:rPr lang="en-US" sz="1800" dirty="0">
                <a:latin typeface="Times New Roman" panose="02020603050405020304" pitchFamily="18" charset="0"/>
                <a:cs typeface="Times New Roman" panose="02020603050405020304" pitchFamily="18" charset="0"/>
              </a:rPr>
              <a:t> observational study. 2020. </a:t>
            </a:r>
            <a:r>
              <a:rPr lang="en-US" sz="1800" dirty="0" err="1">
                <a:latin typeface="Times New Roman" panose="02020603050405020304" pitchFamily="18" charset="0"/>
                <a:cs typeface="Times New Roman" panose="02020603050405020304" pitchFamily="18" charset="0"/>
              </a:rPr>
              <a:t>doi</a:t>
            </a:r>
            <a:r>
              <a:rPr lang="en-US" sz="1800" dirty="0">
                <a:latin typeface="Times New Roman" panose="02020603050405020304" pitchFamily="18" charset="0"/>
                <a:cs typeface="Times New Roman" panose="02020603050405020304" pitchFamily="18" charset="0"/>
              </a:rPr>
              <a:t>: 10.12122/j.issn.1673-4254.2021.02.01</a:t>
            </a:r>
            <a:endParaRPr lang="tr-TR" sz="1800" dirty="0">
              <a:latin typeface="Times New Roman" panose="02020603050405020304" pitchFamily="18" charset="0"/>
              <a:cs typeface="Times New Roman" panose="02020603050405020304" pitchFamily="18" charset="0"/>
            </a:endParaRPr>
          </a:p>
          <a:p>
            <a:pPr hangingPunct="0"/>
            <a:r>
              <a:rPr lang="tr-TR" sz="1800" dirty="0">
                <a:latin typeface="Times New Roman" panose="02020603050405020304" pitchFamily="18" charset="0"/>
                <a:cs typeface="Times New Roman" panose="02020603050405020304" pitchFamily="18" charset="0"/>
              </a:rPr>
              <a:t>4</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F </a:t>
            </a:r>
            <a:r>
              <a:rPr lang="en-US" sz="1800" dirty="0" err="1">
                <a:latin typeface="Times New Roman" panose="02020603050405020304" pitchFamily="18" charset="0"/>
                <a:cs typeface="Times New Roman" panose="02020603050405020304" pitchFamily="18" charset="0"/>
              </a:rPr>
              <a:t>Caramelo</a:t>
            </a:r>
            <a:r>
              <a:rPr lang="en-US" sz="1800" dirty="0">
                <a:latin typeface="Times New Roman" panose="02020603050405020304" pitchFamily="18" charset="0"/>
                <a:cs typeface="Times New Roman" panose="02020603050405020304" pitchFamily="18" charset="0"/>
              </a:rPr>
              <a:t>, N Ferreira, B </a:t>
            </a:r>
            <a:r>
              <a:rPr lang="en-US" sz="1800" dirty="0" err="1">
                <a:latin typeface="Times New Roman" panose="02020603050405020304" pitchFamily="18" charset="0"/>
                <a:cs typeface="Times New Roman" panose="02020603050405020304" pitchFamily="18" charset="0"/>
              </a:rPr>
              <a:t>Oliveiros</a:t>
            </a:r>
            <a:r>
              <a:rPr lang="en-US" sz="1800" dirty="0">
                <a:latin typeface="Times New Roman" panose="02020603050405020304" pitchFamily="18" charset="0"/>
                <a:cs typeface="Times New Roman" panose="02020603050405020304" pitchFamily="18" charset="0"/>
              </a:rPr>
              <a:t>. Estimation of risk factors for COVID-19 mortality - preliminary results. 2020. </a:t>
            </a:r>
            <a:r>
              <a:rPr lang="en-US" sz="1800" dirty="0" err="1">
                <a:latin typeface="Times New Roman" panose="02020603050405020304" pitchFamily="18" charset="0"/>
                <a:cs typeface="Times New Roman" panose="02020603050405020304" pitchFamily="18" charset="0"/>
              </a:rPr>
              <a:t>doi</a:t>
            </a:r>
            <a:r>
              <a:rPr lang="en-US" sz="1800" dirty="0">
                <a:latin typeface="Times New Roman" panose="02020603050405020304" pitchFamily="18" charset="0"/>
                <a:cs typeface="Times New Roman" panose="02020603050405020304" pitchFamily="18" charset="0"/>
              </a:rPr>
              <a:t>: https://doi.org/10.1101/2020.02.24.20027268</a:t>
            </a:r>
            <a:endParaRPr lang="tr-TR" sz="1800" dirty="0">
              <a:latin typeface="Times New Roman" panose="02020603050405020304" pitchFamily="18" charset="0"/>
              <a:cs typeface="Times New Roman" panose="02020603050405020304" pitchFamily="18" charset="0"/>
            </a:endParaRPr>
          </a:p>
          <a:p>
            <a:pPr hangingPunct="0"/>
            <a:r>
              <a:rPr lang="tr-TR" sz="1800" dirty="0">
                <a:latin typeface="Times New Roman" panose="02020603050405020304" pitchFamily="18" charset="0"/>
                <a:cs typeface="Times New Roman" panose="02020603050405020304" pitchFamily="18" charset="0"/>
              </a:rPr>
              <a:t>5</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Garcia P, Montez-</a:t>
            </a:r>
            <a:r>
              <a:rPr lang="en-US" sz="1800" dirty="0" err="1">
                <a:latin typeface="Times New Roman" panose="02020603050405020304" pitchFamily="18" charset="0"/>
                <a:cs typeface="Times New Roman" panose="02020603050405020304" pitchFamily="18" charset="0"/>
              </a:rPr>
              <a:t>Rath</a:t>
            </a:r>
            <a:r>
              <a:rPr lang="en-US" sz="1800" dirty="0">
                <a:latin typeface="Times New Roman" panose="02020603050405020304" pitchFamily="18" charset="0"/>
                <a:cs typeface="Times New Roman" panose="02020603050405020304" pitchFamily="18" charset="0"/>
              </a:rPr>
              <a:t> ME, Moore H, et al. SARS-CoV-2 Vaccine Acceptability in Patients on Hemodialysis: A Nationwide Survey. J Am </a:t>
            </a:r>
            <a:r>
              <a:rPr lang="en-US" sz="1800" dirty="0" err="1">
                <a:latin typeface="Times New Roman" panose="02020603050405020304" pitchFamily="18" charset="0"/>
                <a:cs typeface="Times New Roman" panose="02020603050405020304" pitchFamily="18" charset="0"/>
              </a:rPr>
              <a:t>Soc</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Nephrol</a:t>
            </a:r>
            <a:r>
              <a:rPr lang="en-US" sz="1800" dirty="0">
                <a:latin typeface="Times New Roman" panose="02020603050405020304" pitchFamily="18" charset="0"/>
                <a:cs typeface="Times New Roman" panose="02020603050405020304" pitchFamily="18" charset="0"/>
              </a:rPr>
              <a:t>. 2021 </a:t>
            </a:r>
            <a:r>
              <a:rPr lang="en-US" sz="1800" dirty="0" err="1">
                <a:latin typeface="Times New Roman" panose="02020603050405020304" pitchFamily="18" charset="0"/>
                <a:cs typeface="Times New Roman" panose="02020603050405020304" pitchFamily="18" charset="0"/>
              </a:rPr>
              <a:t>doi</a:t>
            </a:r>
            <a:r>
              <a:rPr lang="en-US" sz="1800" dirty="0">
                <a:latin typeface="Times New Roman" panose="02020603050405020304" pitchFamily="18" charset="0"/>
                <a:cs typeface="Times New Roman" panose="02020603050405020304" pitchFamily="18" charset="0"/>
              </a:rPr>
              <a:t>: 10.1681/ASN.2021010104.</a:t>
            </a:r>
            <a:endParaRPr lang="tr-TR" sz="1800" dirty="0">
              <a:latin typeface="Times New Roman" panose="02020603050405020304" pitchFamily="18" charset="0"/>
              <a:cs typeface="Times New Roman" panose="02020603050405020304" pitchFamily="18" charset="0"/>
            </a:endParaRPr>
          </a:p>
          <a:p>
            <a:pPr hangingPunct="0"/>
            <a:r>
              <a:rPr lang="tr-TR" sz="1800" dirty="0">
                <a:latin typeface="Times New Roman" panose="02020603050405020304" pitchFamily="18" charset="0"/>
                <a:cs typeface="Times New Roman" panose="02020603050405020304" pitchFamily="18" charset="0"/>
              </a:rPr>
              <a:t>6</a:t>
            </a:r>
            <a:r>
              <a:rPr lang="en-US" sz="1800" dirty="0" smtClean="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Andrian</a:t>
            </a:r>
            <a:r>
              <a:rPr lang="en-US" sz="1800" dirty="0">
                <a:latin typeface="Times New Roman" panose="02020603050405020304" pitchFamily="18" charset="0"/>
                <a:cs typeface="Times New Roman" panose="02020603050405020304" pitchFamily="18" charset="0"/>
              </a:rPr>
              <a:t> T, </a:t>
            </a:r>
            <a:r>
              <a:rPr lang="en-US" sz="1800" dirty="0" err="1">
                <a:latin typeface="Times New Roman" panose="02020603050405020304" pitchFamily="18" charset="0"/>
                <a:cs typeface="Times New Roman" panose="02020603050405020304" pitchFamily="18" charset="0"/>
              </a:rPr>
              <a:t>Koppe</a:t>
            </a:r>
            <a:r>
              <a:rPr lang="en-US" sz="1800" dirty="0">
                <a:latin typeface="Times New Roman" panose="02020603050405020304" pitchFamily="18" charset="0"/>
                <a:cs typeface="Times New Roman" panose="02020603050405020304" pitchFamily="18" charset="0"/>
              </a:rPr>
              <a:t> L, Novel E, et al. COVID-19 vaccine acceptance among </a:t>
            </a:r>
            <a:r>
              <a:rPr lang="en-US" sz="1800" dirty="0" err="1">
                <a:latin typeface="Times New Roman" panose="02020603050405020304" pitchFamily="18" charset="0"/>
                <a:cs typeface="Times New Roman" panose="02020603050405020304" pitchFamily="18" charset="0"/>
              </a:rPr>
              <a:t>haemodialysis</a:t>
            </a:r>
            <a:r>
              <a:rPr lang="en-US" sz="1800" dirty="0">
                <a:latin typeface="Times New Roman" panose="02020603050405020304" pitchFamily="18" charset="0"/>
                <a:cs typeface="Times New Roman" panose="02020603050405020304" pitchFamily="18" charset="0"/>
              </a:rPr>
              <a:t> patients: a French survey. </a:t>
            </a:r>
            <a:r>
              <a:rPr lang="en-US" sz="1800" dirty="0" err="1">
                <a:latin typeface="Times New Roman" panose="02020603050405020304" pitchFamily="18" charset="0"/>
                <a:cs typeface="Times New Roman" panose="02020603050405020304" pitchFamily="18" charset="0"/>
              </a:rPr>
              <a:t>Clin</a:t>
            </a:r>
            <a:r>
              <a:rPr lang="en-US" sz="1800" dirty="0">
                <a:latin typeface="Times New Roman" panose="02020603050405020304" pitchFamily="18" charset="0"/>
                <a:cs typeface="Times New Roman" panose="02020603050405020304" pitchFamily="18" charset="0"/>
              </a:rPr>
              <a:t> Kidney J. 2021 Apr 28;14(8):1985-1986. </a:t>
            </a:r>
            <a:r>
              <a:rPr lang="en-US" sz="1800" dirty="0" err="1">
                <a:latin typeface="Times New Roman" panose="02020603050405020304" pitchFamily="18" charset="0"/>
                <a:cs typeface="Times New Roman" panose="02020603050405020304" pitchFamily="18" charset="0"/>
              </a:rPr>
              <a:t>doi</a:t>
            </a:r>
            <a:r>
              <a:rPr lang="en-US" sz="1800" dirty="0">
                <a:latin typeface="Times New Roman" panose="02020603050405020304" pitchFamily="18" charset="0"/>
                <a:cs typeface="Times New Roman" panose="02020603050405020304" pitchFamily="18" charset="0"/>
              </a:rPr>
              <a:t>: 10.1093/</a:t>
            </a:r>
            <a:r>
              <a:rPr lang="en-US" sz="1800" dirty="0" err="1">
                <a:latin typeface="Times New Roman" panose="02020603050405020304" pitchFamily="18" charset="0"/>
                <a:cs typeface="Times New Roman" panose="02020603050405020304" pitchFamily="18" charset="0"/>
              </a:rPr>
              <a:t>ckj</a:t>
            </a:r>
            <a:r>
              <a:rPr lang="en-US" sz="1800" dirty="0">
                <a:latin typeface="Times New Roman" panose="02020603050405020304" pitchFamily="18" charset="0"/>
                <a:cs typeface="Times New Roman" panose="02020603050405020304" pitchFamily="18" charset="0"/>
              </a:rPr>
              <a:t>/sfab084.</a:t>
            </a:r>
            <a:endParaRPr lang="tr-TR" sz="1800" dirty="0">
              <a:latin typeface="Times New Roman" panose="02020603050405020304" pitchFamily="18" charset="0"/>
              <a:cs typeface="Times New Roman" panose="02020603050405020304" pitchFamily="18" charset="0"/>
            </a:endParaRPr>
          </a:p>
          <a:p>
            <a:pPr hangingPunct="0"/>
            <a:r>
              <a:rPr lang="tr-TR" sz="1800" dirty="0">
                <a:latin typeface="Times New Roman" panose="02020603050405020304" pitchFamily="18" charset="0"/>
                <a:cs typeface="Times New Roman" panose="02020603050405020304" pitchFamily="18" charset="0"/>
              </a:rPr>
              <a:t>7</a:t>
            </a:r>
            <a:r>
              <a:rPr lang="en-US" sz="1800" dirty="0" smtClean="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Tsapepas</a:t>
            </a:r>
            <a:r>
              <a:rPr lang="en-US" sz="1800" dirty="0">
                <a:latin typeface="Times New Roman" panose="02020603050405020304" pitchFamily="18" charset="0"/>
                <a:cs typeface="Times New Roman" panose="02020603050405020304" pitchFamily="18" charset="0"/>
              </a:rPr>
              <a:t> D, Husain SA, King KL, Burgos Y, Cohen DJ, Mohan S. Perspectives on COVID-19 vaccination among kidney and pancreas transplant recipients living in New York City. Am J Health </a:t>
            </a:r>
            <a:r>
              <a:rPr lang="en-US" sz="1800" dirty="0" err="1">
                <a:latin typeface="Times New Roman" panose="02020603050405020304" pitchFamily="18" charset="0"/>
                <a:cs typeface="Times New Roman" panose="02020603050405020304" pitchFamily="18" charset="0"/>
              </a:rPr>
              <a:t>Syst</a:t>
            </a:r>
            <a:r>
              <a:rPr lang="en-US" sz="1800" dirty="0">
                <a:latin typeface="Times New Roman" panose="02020603050405020304" pitchFamily="18" charset="0"/>
                <a:cs typeface="Times New Roman" panose="02020603050405020304" pitchFamily="18" charset="0"/>
              </a:rPr>
              <a:t> Pharm. 2021 Jun 29:zxab272. </a:t>
            </a:r>
            <a:r>
              <a:rPr lang="en-US" sz="1800" dirty="0" err="1">
                <a:latin typeface="Times New Roman" panose="02020603050405020304" pitchFamily="18" charset="0"/>
                <a:cs typeface="Times New Roman" panose="02020603050405020304" pitchFamily="18" charset="0"/>
              </a:rPr>
              <a:t>doi</a:t>
            </a:r>
            <a:r>
              <a:rPr lang="en-US" sz="1800" dirty="0">
                <a:latin typeface="Times New Roman" panose="02020603050405020304" pitchFamily="18" charset="0"/>
                <a:cs typeface="Times New Roman" panose="02020603050405020304" pitchFamily="18" charset="0"/>
              </a:rPr>
              <a:t>: 10.1093/</a:t>
            </a:r>
            <a:r>
              <a:rPr lang="en-US" sz="1800" dirty="0" err="1">
                <a:latin typeface="Times New Roman" panose="02020603050405020304" pitchFamily="18" charset="0"/>
                <a:cs typeface="Times New Roman" panose="02020603050405020304" pitchFamily="18" charset="0"/>
              </a:rPr>
              <a:t>ajhp</a:t>
            </a:r>
            <a:r>
              <a:rPr lang="en-US" sz="1800" dirty="0">
                <a:latin typeface="Times New Roman" panose="02020603050405020304" pitchFamily="18" charset="0"/>
                <a:cs typeface="Times New Roman" panose="02020603050405020304" pitchFamily="18" charset="0"/>
              </a:rPr>
              <a:t>/zxab272</a:t>
            </a:r>
            <a:endParaRPr lang="tr-TR" sz="1800" dirty="0">
              <a:latin typeface="Times New Roman" panose="02020603050405020304" pitchFamily="18" charset="0"/>
              <a:cs typeface="Times New Roman" panose="02020603050405020304" pitchFamily="18" charset="0"/>
            </a:endParaRPr>
          </a:p>
          <a:p>
            <a:pPr hangingPunct="0"/>
            <a:r>
              <a:rPr lang="tr-TR" sz="1800" dirty="0">
                <a:latin typeface="Times New Roman" panose="02020603050405020304" pitchFamily="18" charset="0"/>
                <a:cs typeface="Times New Roman" panose="02020603050405020304" pitchFamily="18" charset="0"/>
              </a:rPr>
              <a:t>8</a:t>
            </a:r>
            <a:r>
              <a:rPr lang="en-US" sz="1800" dirty="0" smtClean="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Mejri</a:t>
            </a:r>
            <a:r>
              <a:rPr lang="en-US" sz="1800" dirty="0">
                <a:latin typeface="Times New Roman" panose="02020603050405020304" pitchFamily="18" charset="0"/>
                <a:cs typeface="Times New Roman" panose="02020603050405020304" pitchFamily="18" charset="0"/>
              </a:rPr>
              <a:t> N, </a:t>
            </a:r>
            <a:r>
              <a:rPr lang="en-US" sz="1800" dirty="0" err="1">
                <a:latin typeface="Times New Roman" panose="02020603050405020304" pitchFamily="18" charset="0"/>
                <a:cs typeface="Times New Roman" panose="02020603050405020304" pitchFamily="18" charset="0"/>
              </a:rPr>
              <a:t>Berrazega</a:t>
            </a:r>
            <a:r>
              <a:rPr lang="en-US" sz="1800" dirty="0">
                <a:latin typeface="Times New Roman" panose="02020603050405020304" pitchFamily="18" charset="0"/>
                <a:cs typeface="Times New Roman" panose="02020603050405020304" pitchFamily="18" charset="0"/>
              </a:rPr>
              <a:t> Y, </a:t>
            </a:r>
            <a:r>
              <a:rPr lang="en-US" sz="1800" dirty="0" err="1">
                <a:latin typeface="Times New Roman" panose="02020603050405020304" pitchFamily="18" charset="0"/>
                <a:cs typeface="Times New Roman" panose="02020603050405020304" pitchFamily="18" charset="0"/>
              </a:rPr>
              <a:t>Ouertani</a:t>
            </a:r>
            <a:r>
              <a:rPr lang="en-US" sz="1800" dirty="0">
                <a:latin typeface="Times New Roman" panose="02020603050405020304" pitchFamily="18" charset="0"/>
                <a:cs typeface="Times New Roman" panose="02020603050405020304" pitchFamily="18" charset="0"/>
              </a:rPr>
              <a:t> E, </a:t>
            </a:r>
            <a:r>
              <a:rPr lang="en-US" sz="1800" dirty="0" err="1">
                <a:latin typeface="Times New Roman" panose="02020603050405020304" pitchFamily="18" charset="0"/>
                <a:cs typeface="Times New Roman" panose="02020603050405020304" pitchFamily="18" charset="0"/>
              </a:rPr>
              <a:t>Rachdi</a:t>
            </a:r>
            <a:r>
              <a:rPr lang="en-US" sz="1800" dirty="0">
                <a:latin typeface="Times New Roman" panose="02020603050405020304" pitchFamily="18" charset="0"/>
                <a:cs typeface="Times New Roman" panose="02020603050405020304" pitchFamily="18" charset="0"/>
              </a:rPr>
              <a:t> H, </a:t>
            </a:r>
            <a:r>
              <a:rPr lang="en-US" sz="1800" dirty="0" err="1">
                <a:latin typeface="Times New Roman" panose="02020603050405020304" pitchFamily="18" charset="0"/>
                <a:cs typeface="Times New Roman" panose="02020603050405020304" pitchFamily="18" charset="0"/>
              </a:rPr>
              <a:t>Bohli</a:t>
            </a:r>
            <a:r>
              <a:rPr lang="en-US" sz="1800" dirty="0">
                <a:latin typeface="Times New Roman" panose="02020603050405020304" pitchFamily="18" charset="0"/>
                <a:cs typeface="Times New Roman" panose="02020603050405020304" pitchFamily="18" charset="0"/>
              </a:rPr>
              <a:t> M, </a:t>
            </a:r>
            <a:r>
              <a:rPr lang="en-US" sz="1800" dirty="0" err="1">
                <a:latin typeface="Times New Roman" panose="02020603050405020304" pitchFamily="18" charset="0"/>
                <a:cs typeface="Times New Roman" panose="02020603050405020304" pitchFamily="18" charset="0"/>
              </a:rPr>
              <a:t>Kochbati</a:t>
            </a:r>
            <a:r>
              <a:rPr lang="en-US" sz="1800" dirty="0">
                <a:latin typeface="Times New Roman" panose="02020603050405020304" pitchFamily="18" charset="0"/>
                <a:cs typeface="Times New Roman" panose="02020603050405020304" pitchFamily="18" charset="0"/>
              </a:rPr>
              <a:t> L, </a:t>
            </a:r>
            <a:r>
              <a:rPr lang="en-US" sz="1800" dirty="0" err="1">
                <a:latin typeface="Times New Roman" panose="02020603050405020304" pitchFamily="18" charset="0"/>
                <a:cs typeface="Times New Roman" panose="02020603050405020304" pitchFamily="18" charset="0"/>
              </a:rPr>
              <a:t>Boussen</a:t>
            </a:r>
            <a:r>
              <a:rPr lang="en-US" sz="1800" dirty="0">
                <a:latin typeface="Times New Roman" panose="02020603050405020304" pitchFamily="18" charset="0"/>
                <a:cs typeface="Times New Roman" panose="02020603050405020304" pitchFamily="18" charset="0"/>
              </a:rPr>
              <a:t> H. Understanding COVID-19 vaccine hesitancy and resistance: another challenge in cancer patients. Support Care Cancer. 2021 Jul 19:1–5. </a:t>
            </a:r>
            <a:r>
              <a:rPr lang="en-US" sz="1800" dirty="0" err="1">
                <a:latin typeface="Times New Roman" panose="02020603050405020304" pitchFamily="18" charset="0"/>
                <a:cs typeface="Times New Roman" panose="02020603050405020304" pitchFamily="18" charset="0"/>
              </a:rPr>
              <a:t>doi</a:t>
            </a:r>
            <a:r>
              <a:rPr lang="en-US" sz="1800" dirty="0">
                <a:latin typeface="Times New Roman" panose="02020603050405020304" pitchFamily="18" charset="0"/>
                <a:cs typeface="Times New Roman" panose="02020603050405020304" pitchFamily="18" charset="0"/>
              </a:rPr>
              <a:t>: 10.1007/s00520-021-06419-y</a:t>
            </a:r>
            <a:r>
              <a:rPr lang="en-US" sz="1800" dirty="0" smtClean="0">
                <a:latin typeface="Times New Roman" panose="02020603050405020304" pitchFamily="18" charset="0"/>
                <a:cs typeface="Times New Roman" panose="02020603050405020304" pitchFamily="18" charset="0"/>
              </a:rPr>
              <a:t>.</a:t>
            </a:r>
            <a:endParaRPr lang="tr-TR" sz="1800" dirty="0">
              <a:latin typeface="Times New Roman" panose="02020603050405020304" pitchFamily="18" charset="0"/>
              <a:cs typeface="Times New Roman" panose="02020603050405020304" pitchFamily="18" charset="0"/>
            </a:endParaRPr>
          </a:p>
        </p:txBody>
      </p:sp>
      <p:sp>
        <p:nvSpPr>
          <p:cNvPr id="13" name="Metin kutusu 12"/>
          <p:cNvSpPr txBox="1"/>
          <p:nvPr/>
        </p:nvSpPr>
        <p:spPr>
          <a:xfrm>
            <a:off x="13121640" y="23608517"/>
            <a:ext cx="9799320" cy="457200"/>
          </a:xfrm>
          <a:prstGeom prst="rect">
            <a:avLst/>
          </a:prstGeom>
          <a:solidFill>
            <a:schemeClr val="accent4">
              <a:lumMod val="75000"/>
            </a:schemeClr>
          </a:solidFill>
        </p:spPr>
        <p:txBody>
          <a:bodyPr wrap="square" rtlCol="0">
            <a:spAutoFit/>
          </a:bodyPr>
          <a:lstStyle/>
          <a:p>
            <a:r>
              <a:rPr lang="tr-TR" sz="2400" b="1" dirty="0" err="1" smtClean="0">
                <a:solidFill>
                  <a:schemeClr val="accent5">
                    <a:lumMod val="50000"/>
                  </a:schemeClr>
                </a:solidFill>
                <a:latin typeface="Times New Roman" panose="02020603050405020304" pitchFamily="18" charset="0"/>
                <a:cs typeface="Times New Roman" panose="02020603050405020304" pitchFamily="18" charset="0"/>
              </a:rPr>
              <a:t>References</a:t>
            </a:r>
            <a:endParaRPr lang="tr-TR" sz="2400"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14" name="Metin kutusu 13"/>
          <p:cNvSpPr txBox="1"/>
          <p:nvPr/>
        </p:nvSpPr>
        <p:spPr>
          <a:xfrm>
            <a:off x="13121640" y="16297150"/>
            <a:ext cx="10789920" cy="461665"/>
          </a:xfrm>
          <a:prstGeom prst="rect">
            <a:avLst/>
          </a:prstGeom>
          <a:solidFill>
            <a:schemeClr val="accent4">
              <a:lumMod val="75000"/>
            </a:schemeClr>
          </a:solidFill>
        </p:spPr>
        <p:txBody>
          <a:bodyPr wrap="square" rIns="90000" rtlCol="0">
            <a:spAutoFit/>
          </a:bodyPr>
          <a:lstStyle/>
          <a:p>
            <a:r>
              <a:rPr lang="tr-TR" sz="2400" b="1" dirty="0" err="1" smtClean="0">
                <a:solidFill>
                  <a:schemeClr val="accent5">
                    <a:lumMod val="50000"/>
                  </a:schemeClr>
                </a:solidFill>
                <a:latin typeface="Times New Roman" panose="02020603050405020304" pitchFamily="18" charset="0"/>
                <a:cs typeface="Times New Roman" panose="02020603050405020304" pitchFamily="18" charset="0"/>
              </a:rPr>
              <a:t>Discussion</a:t>
            </a:r>
            <a:endParaRPr lang="tr-TR" sz="2400" b="1" dirty="0">
              <a:solidFill>
                <a:schemeClr val="accent5">
                  <a:lumMod val="50000"/>
                </a:schemeClr>
              </a:solidFill>
              <a:latin typeface="Times New Roman" panose="02020603050405020304" pitchFamily="18" charset="0"/>
              <a:cs typeface="Times New Roman" panose="02020603050405020304" pitchFamily="18" charset="0"/>
            </a:endParaRPr>
          </a:p>
        </p:txBody>
      </p:sp>
      <p:sp>
        <p:nvSpPr>
          <p:cNvPr id="20" name="Metin kutusu 19"/>
          <p:cNvSpPr txBox="1"/>
          <p:nvPr/>
        </p:nvSpPr>
        <p:spPr>
          <a:xfrm>
            <a:off x="0" y="829229"/>
            <a:ext cx="25199975" cy="3687503"/>
          </a:xfrm>
          <a:prstGeom prst="rect">
            <a:avLst/>
          </a:prstGeom>
          <a:solidFill>
            <a:schemeClr val="accent4">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wrap="square" lIns="3960000" tIns="216000" rIns="3960000" bIns="144000" rtlCol="0">
            <a:spAutoFit/>
          </a:bodyPr>
          <a:lstStyle/>
          <a:p>
            <a:pPr algn="ctr"/>
            <a:r>
              <a:rPr lang="en-US" sz="4800" b="1" dirty="0" smtClean="0">
                <a:solidFill>
                  <a:schemeClr val="tx2">
                    <a:lumMod val="75000"/>
                  </a:schemeClr>
                </a:solidFill>
                <a:latin typeface="Times New Roman" panose="02020603050405020304" pitchFamily="18" charset="0"/>
                <a:cs typeface="Times New Roman" panose="02020603050405020304" pitchFamily="18" charset="0"/>
              </a:rPr>
              <a:t>E</a:t>
            </a:r>
            <a:r>
              <a:rPr lang="tr-TR" sz="4800" b="1" dirty="0" smtClean="0">
                <a:solidFill>
                  <a:schemeClr val="tx2">
                    <a:lumMod val="75000"/>
                  </a:schemeClr>
                </a:solidFill>
                <a:latin typeface="Times New Roman" panose="02020603050405020304" pitchFamily="18" charset="0"/>
                <a:cs typeface="Times New Roman" panose="02020603050405020304" pitchFamily="18" charset="0"/>
              </a:rPr>
              <a:t>VALUATION</a:t>
            </a:r>
            <a:r>
              <a:rPr lang="en-US" sz="4800" b="1" dirty="0" smtClean="0">
                <a:solidFill>
                  <a:schemeClr val="tx2">
                    <a:lumMod val="75000"/>
                  </a:schemeClr>
                </a:solidFill>
                <a:latin typeface="Times New Roman" panose="02020603050405020304" pitchFamily="18" charset="0"/>
                <a:cs typeface="Times New Roman" panose="02020603050405020304" pitchFamily="18" charset="0"/>
              </a:rPr>
              <a:t> </a:t>
            </a:r>
            <a:r>
              <a:rPr lang="tr-TR" sz="4800" b="1" dirty="0" smtClean="0">
                <a:solidFill>
                  <a:schemeClr val="tx2">
                    <a:lumMod val="75000"/>
                  </a:schemeClr>
                </a:solidFill>
                <a:latin typeface="Times New Roman" panose="02020603050405020304" pitchFamily="18" charset="0"/>
                <a:cs typeface="Times New Roman" panose="02020603050405020304" pitchFamily="18" charset="0"/>
              </a:rPr>
              <a:t>OF </a:t>
            </a:r>
            <a:r>
              <a:rPr lang="en-US" sz="4800" b="1" dirty="0" smtClean="0">
                <a:solidFill>
                  <a:schemeClr val="tx2">
                    <a:lumMod val="75000"/>
                  </a:schemeClr>
                </a:solidFill>
                <a:latin typeface="Times New Roman" panose="02020603050405020304" pitchFamily="18" charset="0"/>
                <a:cs typeface="Times New Roman" panose="02020603050405020304" pitchFamily="18" charset="0"/>
              </a:rPr>
              <a:t>P</a:t>
            </a:r>
            <a:r>
              <a:rPr lang="tr-TR" sz="4800" b="1" dirty="0" smtClean="0">
                <a:solidFill>
                  <a:schemeClr val="tx2">
                    <a:lumMod val="75000"/>
                  </a:schemeClr>
                </a:solidFill>
                <a:latin typeface="Times New Roman" panose="02020603050405020304" pitchFamily="18" charset="0"/>
                <a:cs typeface="Times New Roman" panose="02020603050405020304" pitchFamily="18" charset="0"/>
              </a:rPr>
              <a:t>ERSPECTIVE</a:t>
            </a:r>
            <a:r>
              <a:rPr lang="en-US" sz="4800" b="1" dirty="0" smtClean="0">
                <a:solidFill>
                  <a:schemeClr val="tx2">
                    <a:lumMod val="75000"/>
                  </a:schemeClr>
                </a:solidFill>
                <a:latin typeface="Times New Roman" panose="02020603050405020304" pitchFamily="18" charset="0"/>
                <a:cs typeface="Times New Roman" panose="02020603050405020304" pitchFamily="18" charset="0"/>
              </a:rPr>
              <a:t> </a:t>
            </a:r>
            <a:r>
              <a:rPr lang="tr-TR" sz="4800" b="1" dirty="0" smtClean="0">
                <a:solidFill>
                  <a:schemeClr val="tx2">
                    <a:lumMod val="75000"/>
                  </a:schemeClr>
                </a:solidFill>
                <a:latin typeface="Times New Roman" panose="02020603050405020304" pitchFamily="18" charset="0"/>
                <a:cs typeface="Times New Roman" panose="02020603050405020304" pitchFamily="18" charset="0"/>
              </a:rPr>
              <a:t>OF</a:t>
            </a:r>
            <a:r>
              <a:rPr lang="en-US" sz="4800" b="1" dirty="0" smtClean="0">
                <a:solidFill>
                  <a:schemeClr val="tx2">
                    <a:lumMod val="75000"/>
                  </a:schemeClr>
                </a:solidFill>
                <a:latin typeface="Times New Roman" panose="02020603050405020304" pitchFamily="18" charset="0"/>
                <a:cs typeface="Times New Roman" panose="02020603050405020304" pitchFamily="18" charset="0"/>
              </a:rPr>
              <a:t> P</a:t>
            </a:r>
            <a:r>
              <a:rPr lang="tr-TR" sz="4800" b="1" dirty="0" smtClean="0">
                <a:solidFill>
                  <a:schemeClr val="tx2">
                    <a:lumMod val="75000"/>
                  </a:schemeClr>
                </a:solidFill>
                <a:latin typeface="Times New Roman" panose="02020603050405020304" pitchFamily="18" charset="0"/>
                <a:cs typeface="Times New Roman" panose="02020603050405020304" pitchFamily="18" charset="0"/>
              </a:rPr>
              <a:t>ATIENTS WITH</a:t>
            </a:r>
            <a:r>
              <a:rPr lang="en-US" sz="4800" b="1" dirty="0" smtClean="0">
                <a:solidFill>
                  <a:schemeClr val="tx2">
                    <a:lumMod val="75000"/>
                  </a:schemeClr>
                </a:solidFill>
                <a:latin typeface="Times New Roman" panose="02020603050405020304" pitchFamily="18" charset="0"/>
                <a:cs typeface="Times New Roman" panose="02020603050405020304" pitchFamily="18" charset="0"/>
              </a:rPr>
              <a:t> K</a:t>
            </a:r>
            <a:r>
              <a:rPr lang="tr-TR" sz="4800" b="1" dirty="0" smtClean="0">
                <a:solidFill>
                  <a:schemeClr val="tx2">
                    <a:lumMod val="75000"/>
                  </a:schemeClr>
                </a:solidFill>
                <a:latin typeface="Times New Roman" panose="02020603050405020304" pitchFamily="18" charset="0"/>
                <a:cs typeface="Times New Roman" panose="02020603050405020304" pitchFamily="18" charset="0"/>
              </a:rPr>
              <a:t>IDNEY </a:t>
            </a:r>
            <a:r>
              <a:rPr lang="en-US" sz="4800" b="1" dirty="0" smtClean="0">
                <a:solidFill>
                  <a:schemeClr val="tx2">
                    <a:lumMod val="75000"/>
                  </a:schemeClr>
                </a:solidFill>
                <a:latin typeface="Times New Roman" panose="02020603050405020304" pitchFamily="18" charset="0"/>
                <a:cs typeface="Times New Roman" panose="02020603050405020304" pitchFamily="18" charset="0"/>
              </a:rPr>
              <a:t> D</a:t>
            </a:r>
            <a:r>
              <a:rPr lang="tr-TR" sz="4800" b="1" dirty="0" smtClean="0">
                <a:solidFill>
                  <a:schemeClr val="tx2">
                    <a:lumMod val="75000"/>
                  </a:schemeClr>
                </a:solidFill>
                <a:latin typeface="Times New Roman" panose="02020603050405020304" pitchFamily="18" charset="0"/>
                <a:cs typeface="Times New Roman" panose="02020603050405020304" pitchFamily="18" charset="0"/>
              </a:rPr>
              <a:t>ISEASE </a:t>
            </a:r>
            <a:r>
              <a:rPr lang="en-US" sz="4800" b="1" dirty="0" smtClean="0">
                <a:solidFill>
                  <a:schemeClr val="tx2">
                    <a:lumMod val="75000"/>
                  </a:schemeClr>
                </a:solidFill>
                <a:latin typeface="Times New Roman" panose="02020603050405020304" pitchFamily="18" charset="0"/>
                <a:cs typeface="Times New Roman" panose="02020603050405020304" pitchFamily="18" charset="0"/>
              </a:rPr>
              <a:t>A</a:t>
            </a:r>
            <a:r>
              <a:rPr lang="tr-TR" sz="4800" b="1" dirty="0" smtClean="0">
                <a:solidFill>
                  <a:schemeClr val="tx2">
                    <a:lumMod val="75000"/>
                  </a:schemeClr>
                </a:solidFill>
                <a:latin typeface="Times New Roman" panose="02020603050405020304" pitchFamily="18" charset="0"/>
                <a:cs typeface="Times New Roman" panose="02020603050405020304" pitchFamily="18" charset="0"/>
              </a:rPr>
              <a:t>BOUT</a:t>
            </a:r>
            <a:r>
              <a:rPr lang="en-US" sz="4800" b="1" dirty="0" smtClean="0">
                <a:solidFill>
                  <a:schemeClr val="tx2">
                    <a:lumMod val="75000"/>
                  </a:schemeClr>
                </a:solidFill>
                <a:latin typeface="Times New Roman" panose="02020603050405020304" pitchFamily="18" charset="0"/>
                <a:cs typeface="Times New Roman" panose="02020603050405020304" pitchFamily="18" charset="0"/>
              </a:rPr>
              <a:t> COVID-19 V</a:t>
            </a:r>
            <a:r>
              <a:rPr lang="tr-TR" sz="4800" b="1" dirty="0" smtClean="0">
                <a:solidFill>
                  <a:schemeClr val="tx2">
                    <a:lumMod val="75000"/>
                  </a:schemeClr>
                </a:solidFill>
                <a:latin typeface="Times New Roman" panose="02020603050405020304" pitchFamily="18" charset="0"/>
                <a:cs typeface="Times New Roman" panose="02020603050405020304" pitchFamily="18" charset="0"/>
              </a:rPr>
              <a:t>ACCINES</a:t>
            </a:r>
            <a:r>
              <a:rPr lang="tr-TR" sz="6000" b="1" dirty="0" smtClean="0">
                <a:latin typeface="Times New Roman" panose="02020603050405020304" pitchFamily="18" charset="0"/>
                <a:cs typeface="Times New Roman" panose="02020603050405020304" pitchFamily="18" charset="0"/>
              </a:rPr>
              <a:t/>
            </a:r>
            <a:br>
              <a:rPr lang="tr-TR" sz="6000" b="1" dirty="0" smtClean="0">
                <a:latin typeface="Times New Roman" panose="02020603050405020304" pitchFamily="18" charset="0"/>
                <a:cs typeface="Times New Roman" panose="02020603050405020304" pitchFamily="18" charset="0"/>
              </a:rPr>
            </a:br>
            <a:r>
              <a:rPr lang="en-US" sz="3600" b="1" dirty="0" smtClean="0">
                <a:solidFill>
                  <a:schemeClr val="accent2">
                    <a:lumMod val="50000"/>
                  </a:schemeClr>
                </a:solidFill>
                <a:latin typeface="Times New Roman" panose="02020603050405020304" pitchFamily="18" charset="0"/>
                <a:ea typeface="Calibri" panose="020F0502020204030204" pitchFamily="34" charset="0"/>
                <a:cs typeface="Times New Roman" panose="02020603050405020304" pitchFamily="18" charset="0"/>
              </a:rPr>
              <a:t>Selman Gül</a:t>
            </a:r>
            <a:r>
              <a:rPr lang="en-US" sz="3600" b="1" baseline="30000" dirty="0" smtClean="0">
                <a:solidFill>
                  <a:schemeClr val="accent2">
                    <a:lumMod val="50000"/>
                  </a:schemeClr>
                </a:solidFill>
                <a:latin typeface="Times New Roman" panose="02020603050405020304" pitchFamily="18" charset="0"/>
                <a:ea typeface="Calibri" panose="020F0502020204030204" pitchFamily="34" charset="0"/>
                <a:cs typeface="Times New Roman" panose="02020603050405020304" pitchFamily="18" charset="0"/>
              </a:rPr>
              <a:t>1</a:t>
            </a:r>
            <a:r>
              <a:rPr lang="en-US" sz="3600" b="1" dirty="0" smtClean="0">
                <a:solidFill>
                  <a:schemeClr val="accent5">
                    <a:lumMod val="50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solidFill>
                  <a:schemeClr val="accent2">
                    <a:lumMod val="50000"/>
                  </a:schemeClr>
                </a:solidFill>
                <a:latin typeface="Times New Roman" panose="02020603050405020304" pitchFamily="18" charset="0"/>
                <a:ea typeface="Calibri" panose="020F0502020204030204" pitchFamily="34" charset="0"/>
                <a:cs typeface="Times New Roman" panose="02020603050405020304" pitchFamily="18" charset="0"/>
              </a:rPr>
              <a:t>Meltem</a:t>
            </a:r>
            <a:r>
              <a:rPr lang="en-US" sz="3600" b="1" dirty="0" smtClean="0">
                <a:solidFill>
                  <a:schemeClr val="accent2">
                    <a:lumMod val="50000"/>
                  </a:schemeClr>
                </a:solidFill>
                <a:latin typeface="Times New Roman" panose="02020603050405020304" pitchFamily="18" charset="0"/>
                <a:ea typeface="Calibri" panose="020F0502020204030204" pitchFamily="34" charset="0"/>
                <a:cs typeface="Times New Roman" panose="02020603050405020304" pitchFamily="18" charset="0"/>
              </a:rPr>
              <a:t> Gürsu</a:t>
            </a:r>
            <a:r>
              <a:rPr lang="en-US" sz="3600" b="1" baseline="30000" dirty="0" smtClean="0">
                <a:solidFill>
                  <a:schemeClr val="accent2">
                    <a:lumMod val="50000"/>
                  </a:schemeClr>
                </a:solidFill>
                <a:latin typeface="Times New Roman" panose="02020603050405020304" pitchFamily="18" charset="0"/>
                <a:ea typeface="Calibri" panose="020F0502020204030204" pitchFamily="34" charset="0"/>
                <a:cs typeface="Times New Roman" panose="02020603050405020304" pitchFamily="18" charset="0"/>
              </a:rPr>
              <a:t>2</a:t>
            </a:r>
            <a:r>
              <a:rPr lang="tr-TR" sz="4800" dirty="0" smtClean="0">
                <a:latin typeface="Times New Roman" panose="02020603050405020304" pitchFamily="18" charset="0"/>
                <a:ea typeface="Calibri" panose="020F0502020204030204" pitchFamily="34" charset="0"/>
                <a:cs typeface="Times New Roman" panose="02020603050405020304" pitchFamily="18" charset="0"/>
              </a:rPr>
              <a:t/>
            </a:r>
            <a:br>
              <a:rPr lang="tr-TR" sz="4800" dirty="0" smtClean="0">
                <a:latin typeface="Times New Roman" panose="02020603050405020304" pitchFamily="18" charset="0"/>
                <a:ea typeface="Calibri" panose="020F0502020204030204" pitchFamily="34" charset="0"/>
                <a:cs typeface="Times New Roman" panose="02020603050405020304" pitchFamily="18" charset="0"/>
              </a:rPr>
            </a:br>
            <a:r>
              <a:rPr lang="en-US" sz="2800" b="1" baseline="30000" dirty="0" smtClean="0">
                <a:solidFill>
                  <a:schemeClr val="accent2">
                    <a:lumMod val="50000"/>
                  </a:schemeClr>
                </a:solidFill>
                <a:latin typeface="Times New Roman" panose="02020603050405020304" pitchFamily="18" charset="0"/>
                <a:ea typeface="Calibri" panose="020F0502020204030204" pitchFamily="34" charset="0"/>
                <a:cs typeface="Times New Roman" panose="02020603050405020304" pitchFamily="18" charset="0"/>
              </a:rPr>
              <a:t>1</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Bezmialem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Vakıf</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University, Faculty of Medicine, Istanbul, Turkey</a:t>
            </a:r>
            <a:r>
              <a:rPr lang="tr-TR" sz="2800" dirty="0" smtClean="0">
                <a:latin typeface="Times New Roman" panose="02020603050405020304" pitchFamily="18" charset="0"/>
                <a:ea typeface="Calibri" panose="020F0502020204030204" pitchFamily="34" charset="0"/>
                <a:cs typeface="Times New Roman" panose="02020603050405020304" pitchFamily="18" charset="0"/>
              </a:rPr>
              <a:t/>
            </a:r>
            <a:br>
              <a:rPr lang="tr-TR" sz="2800" dirty="0" smtClean="0">
                <a:latin typeface="Times New Roman" panose="02020603050405020304" pitchFamily="18" charset="0"/>
                <a:ea typeface="Calibri" panose="020F0502020204030204" pitchFamily="34" charset="0"/>
                <a:cs typeface="Times New Roman" panose="02020603050405020304" pitchFamily="18" charset="0"/>
              </a:rPr>
            </a:br>
            <a:r>
              <a:rPr lang="en-US" sz="2800" b="1" baseline="30000" dirty="0" smtClean="0">
                <a:solidFill>
                  <a:schemeClr val="accent2">
                    <a:lumMod val="50000"/>
                  </a:schemeClr>
                </a:solidFill>
                <a:latin typeface="Times New Roman" panose="02020603050405020304" pitchFamily="18" charset="0"/>
                <a:ea typeface="Calibri" panose="020F0502020204030204" pitchFamily="34" charset="0"/>
                <a:cs typeface="Times New Roman" panose="02020603050405020304" pitchFamily="18" charset="0"/>
              </a:rPr>
              <a:t>2</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Bezmialem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Vakıf</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University,  Faculty of Medicine, Department of Internal Medicine, Division of Nephrology, Istanbul, Turkey</a:t>
            </a:r>
            <a:endParaRPr lang="tr-TR" sz="2800" dirty="0">
              <a:latin typeface="Times New Roman" panose="02020603050405020304" pitchFamily="18" charset="0"/>
              <a:cs typeface="Times New Roman" panose="02020603050405020304" pitchFamily="18" charset="0"/>
            </a:endParaRPr>
          </a:p>
        </p:txBody>
      </p:sp>
      <p:pic>
        <p:nvPicPr>
          <p:cNvPr id="27" name="Resim 2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911820" y="1275755"/>
            <a:ext cx="3272059" cy="1869466"/>
          </a:xfrm>
          <a:prstGeom prst="rect">
            <a:avLst/>
          </a:prstGeom>
        </p:spPr>
      </p:pic>
      <p:sp>
        <p:nvSpPr>
          <p:cNvPr id="33" name="Metin kutusu 32"/>
          <p:cNvSpPr txBox="1"/>
          <p:nvPr/>
        </p:nvSpPr>
        <p:spPr>
          <a:xfrm>
            <a:off x="13121640" y="16890399"/>
            <a:ext cx="10789920" cy="3970318"/>
          </a:xfrm>
          <a:prstGeom prst="rect">
            <a:avLst/>
          </a:prstGeom>
          <a:noFill/>
        </p:spPr>
        <p:txBody>
          <a:bodyPr wrap="square" rtlCol="0">
            <a:spAutoFit/>
          </a:bodyPr>
          <a:lstStyle/>
          <a:p>
            <a:pPr>
              <a:lnSpc>
                <a:spcPct val="150000"/>
              </a:lnSpc>
            </a:pPr>
            <a:r>
              <a:rPr lang="en-US" sz="2400" dirty="0" smtClean="0">
                <a:latin typeface="Times New Roman" panose="02020603050405020304" pitchFamily="18" charset="0"/>
                <a:cs typeface="Times New Roman" panose="02020603050405020304" pitchFamily="18" charset="0"/>
              </a:rPr>
              <a:t>Since Covid-19</a:t>
            </a:r>
            <a:r>
              <a:rPr lang="tr-TR"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progresses with high mortality in those with chronic diseases, it is of great importance to vaccinate in those with chronic diseases. Especially patients</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with</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kidney</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disease</a:t>
            </a:r>
            <a:r>
              <a:rPr lang="en-US" sz="2400" dirty="0" smtClean="0">
                <a:latin typeface="Times New Roman" panose="02020603050405020304" pitchFamily="18" charset="0"/>
                <a:cs typeface="Times New Roman" panose="02020603050405020304" pitchFamily="18" charset="0"/>
              </a:rPr>
              <a:t> are more sensitive in this respect. Health </a:t>
            </a:r>
            <a:r>
              <a:rPr lang="tr-TR" sz="2400" dirty="0" err="1" smtClean="0">
                <a:latin typeface="Times New Roman" panose="02020603050405020304" pitchFamily="18" charset="0"/>
                <a:cs typeface="Times New Roman" panose="02020603050405020304" pitchFamily="18" charset="0"/>
              </a:rPr>
              <a:t>staff</a:t>
            </a:r>
            <a:r>
              <a:rPr lang="en-US" sz="2400" dirty="0" smtClean="0">
                <a:latin typeface="Times New Roman" panose="02020603050405020304" pitchFamily="18" charset="0"/>
                <a:cs typeface="Times New Roman" panose="02020603050405020304" pitchFamily="18" charset="0"/>
              </a:rPr>
              <a:t> and </a:t>
            </a:r>
            <a:r>
              <a:rPr lang="tr-TR" sz="2400" dirty="0" err="1" smtClean="0">
                <a:latin typeface="Times New Roman" panose="02020603050405020304" pitchFamily="18" charset="0"/>
                <a:cs typeface="Times New Roman" panose="02020603050405020304" pitchFamily="18" charset="0"/>
              </a:rPr>
              <a:t>physicians</a:t>
            </a:r>
            <a:r>
              <a:rPr lang="en-US" sz="2400" dirty="0" smtClean="0">
                <a:latin typeface="Times New Roman" panose="02020603050405020304" pitchFamily="18" charset="0"/>
                <a:cs typeface="Times New Roman" panose="02020603050405020304" pitchFamily="18" charset="0"/>
              </a:rPr>
              <a:t> have an important responsibility to prevent false beliefs about vaccination in the society and to provide accurate information about vaccination, and thus, </a:t>
            </a:r>
            <a:r>
              <a:rPr lang="tr-TR" sz="2400" dirty="0" err="1" smtClean="0">
                <a:latin typeface="Times New Roman" panose="02020603050405020304" pitchFamily="18" charset="0"/>
                <a:cs typeface="Times New Roman" panose="02020603050405020304" pitchFamily="18" charset="0"/>
              </a:rPr>
              <a:t>mortality</a:t>
            </a:r>
            <a:r>
              <a:rPr lang="tr-TR" sz="2400" dirty="0" smtClean="0">
                <a:latin typeface="Times New Roman" panose="02020603050405020304" pitchFamily="18" charset="0"/>
                <a:cs typeface="Times New Roman" panose="02020603050405020304" pitchFamily="18" charset="0"/>
              </a:rPr>
              <a:t> </a:t>
            </a:r>
            <a:r>
              <a:rPr lang="tr-TR" sz="2400" dirty="0" err="1" smtClean="0">
                <a:latin typeface="Times New Roman" panose="02020603050405020304" pitchFamily="18" charset="0"/>
                <a:cs typeface="Times New Roman" panose="02020603050405020304" pitchFamily="18" charset="0"/>
              </a:rPr>
              <a:t>rates</a:t>
            </a:r>
            <a:r>
              <a:rPr lang="en-US" sz="2400" dirty="0" smtClean="0">
                <a:latin typeface="Times New Roman" panose="02020603050405020304" pitchFamily="18" charset="0"/>
                <a:cs typeface="Times New Roman" panose="02020603050405020304" pitchFamily="18" charset="0"/>
              </a:rPr>
              <a:t> can be minimized</a:t>
            </a:r>
            <a:r>
              <a:rPr lang="tr-TR"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 patients </a:t>
            </a:r>
            <a:r>
              <a:rPr lang="tr-TR" sz="2400" dirty="0" err="1">
                <a:latin typeface="Times New Roman" panose="02020603050405020304" pitchFamily="18" charset="0"/>
                <a:cs typeface="Times New Roman" panose="02020603050405020304" pitchFamily="18" charset="0"/>
              </a:rPr>
              <a:t>with</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kidney</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disease</a:t>
            </a:r>
            <a:r>
              <a:rPr lang="en-US" sz="2400" dirty="0" smtClean="0">
                <a:latin typeface="Times New Roman" panose="02020603050405020304" pitchFamily="18" charset="0"/>
                <a:cs typeface="Times New Roman" panose="02020603050405020304" pitchFamily="18" charset="0"/>
              </a:rPr>
              <a:t> by increasing the vaccination rate in the society and explaining the necessary prevention methods.</a:t>
            </a:r>
            <a:endParaRPr lang="tr-TR" sz="2400" dirty="0">
              <a:latin typeface="Times New Roman" panose="02020603050405020304" pitchFamily="18" charset="0"/>
              <a:cs typeface="Times New Roman" panose="02020603050405020304" pitchFamily="18" charset="0"/>
            </a:endParaRPr>
          </a:p>
        </p:txBody>
      </p:sp>
      <p:pic>
        <p:nvPicPr>
          <p:cNvPr id="19" name="Resim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8890" y="1275755"/>
            <a:ext cx="3272059" cy="1869466"/>
          </a:xfrm>
          <a:prstGeom prst="rect">
            <a:avLst/>
          </a:prstGeom>
        </p:spPr>
      </p:pic>
      <p:graphicFrame>
        <p:nvGraphicFramePr>
          <p:cNvPr id="34" name="Grafik 33"/>
          <p:cNvGraphicFramePr>
            <a:graphicFrameLocks/>
          </p:cNvGraphicFramePr>
          <p:nvPr>
            <p:extLst>
              <p:ext uri="{D42A27DB-BD31-4B8C-83A1-F6EECF244321}">
                <p14:modId xmlns:p14="http://schemas.microsoft.com/office/powerpoint/2010/main" val="1310405236"/>
              </p:ext>
            </p:extLst>
          </p:nvPr>
        </p:nvGraphicFramePr>
        <p:xfrm>
          <a:off x="11534077" y="5749663"/>
          <a:ext cx="7283443" cy="489333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5" name="Grafik 34"/>
          <p:cNvGraphicFramePr>
            <a:graphicFrameLocks/>
          </p:cNvGraphicFramePr>
          <p:nvPr>
            <p:extLst>
              <p:ext uri="{D42A27DB-BD31-4B8C-83A1-F6EECF244321}">
                <p14:modId xmlns:p14="http://schemas.microsoft.com/office/powerpoint/2010/main" val="279323979"/>
              </p:ext>
            </p:extLst>
          </p:nvPr>
        </p:nvGraphicFramePr>
        <p:xfrm>
          <a:off x="-1087194" y="18773816"/>
          <a:ext cx="8200599" cy="55859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7" name="Grafik 36"/>
          <p:cNvGraphicFramePr>
            <a:graphicFrameLocks/>
          </p:cNvGraphicFramePr>
          <p:nvPr>
            <p:extLst>
              <p:ext uri="{D42A27DB-BD31-4B8C-83A1-F6EECF244321}">
                <p14:modId xmlns:p14="http://schemas.microsoft.com/office/powerpoint/2010/main" val="3930406803"/>
              </p:ext>
            </p:extLst>
          </p:nvPr>
        </p:nvGraphicFramePr>
        <p:xfrm>
          <a:off x="4030131" y="18731702"/>
          <a:ext cx="8915848" cy="55818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9" name="Grafik 38"/>
          <p:cNvGraphicFramePr>
            <a:graphicFrameLocks/>
          </p:cNvGraphicFramePr>
          <p:nvPr>
            <p:extLst>
              <p:ext uri="{D42A27DB-BD31-4B8C-83A1-F6EECF244321}">
                <p14:modId xmlns:p14="http://schemas.microsoft.com/office/powerpoint/2010/main" val="57263231"/>
              </p:ext>
            </p:extLst>
          </p:nvPr>
        </p:nvGraphicFramePr>
        <p:xfrm>
          <a:off x="14584680" y="10991686"/>
          <a:ext cx="6873240" cy="4315298"/>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40" name="Grafik 39"/>
          <p:cNvGraphicFramePr>
            <a:graphicFrameLocks/>
          </p:cNvGraphicFramePr>
          <p:nvPr>
            <p:extLst>
              <p:ext uri="{D42A27DB-BD31-4B8C-83A1-F6EECF244321}">
                <p14:modId xmlns:p14="http://schemas.microsoft.com/office/powerpoint/2010/main" val="420654316"/>
              </p:ext>
            </p:extLst>
          </p:nvPr>
        </p:nvGraphicFramePr>
        <p:xfrm>
          <a:off x="16958523" y="5770964"/>
          <a:ext cx="8617147" cy="4931702"/>
        </p:xfrm>
        <a:graphic>
          <a:graphicData uri="http://schemas.openxmlformats.org/drawingml/2006/chart">
            <c:chart xmlns:c="http://schemas.openxmlformats.org/drawingml/2006/chart" xmlns:r="http://schemas.openxmlformats.org/officeDocument/2006/relationships" r:id="rId8"/>
          </a:graphicData>
        </a:graphic>
      </p:graphicFrame>
      <p:sp>
        <p:nvSpPr>
          <p:cNvPr id="2" name="Metin kutusu 1"/>
          <p:cNvSpPr txBox="1"/>
          <p:nvPr/>
        </p:nvSpPr>
        <p:spPr>
          <a:xfrm>
            <a:off x="1066800" y="24696624"/>
            <a:ext cx="10703251" cy="461665"/>
          </a:xfrm>
          <a:prstGeom prst="rect">
            <a:avLst/>
          </a:prstGeom>
          <a:noFill/>
        </p:spPr>
        <p:txBody>
          <a:bodyPr wrap="none" rtlCol="0">
            <a:spAutoFit/>
          </a:bodyPr>
          <a:lstStyle/>
          <a:p>
            <a:r>
              <a:rPr lang="tr-TR" sz="2400" b="1" dirty="0" smtClean="0"/>
              <a:t>Figure-1: </a:t>
            </a:r>
            <a:r>
              <a:rPr lang="tr-TR" sz="2400" dirty="0" err="1" smtClean="0"/>
              <a:t>The</a:t>
            </a:r>
            <a:r>
              <a:rPr lang="tr-TR" sz="2400" dirty="0" smtClean="0"/>
              <a:t> </a:t>
            </a:r>
            <a:r>
              <a:rPr lang="tr-TR" sz="2400" dirty="0" err="1" smtClean="0"/>
              <a:t>ratio</a:t>
            </a:r>
            <a:r>
              <a:rPr lang="tr-TR" sz="2400" dirty="0" smtClean="0"/>
              <a:t> of </a:t>
            </a:r>
            <a:r>
              <a:rPr lang="tr-TR" sz="2400" dirty="0" err="1" smtClean="0"/>
              <a:t>patients</a:t>
            </a:r>
            <a:r>
              <a:rPr lang="tr-TR" sz="2400" dirty="0" smtClean="0"/>
              <a:t> </a:t>
            </a:r>
            <a:r>
              <a:rPr lang="tr-TR" sz="2400" dirty="0" err="1" smtClean="0"/>
              <a:t>vaccinatied</a:t>
            </a:r>
            <a:r>
              <a:rPr lang="tr-TR" sz="2400" dirty="0" smtClean="0"/>
              <a:t> </a:t>
            </a:r>
            <a:r>
              <a:rPr lang="tr-TR" sz="2400" dirty="0" err="1" smtClean="0"/>
              <a:t>and</a:t>
            </a:r>
            <a:r>
              <a:rPr lang="tr-TR" sz="2400" dirty="0" smtClean="0"/>
              <a:t> </a:t>
            </a:r>
            <a:r>
              <a:rPr lang="tr-TR" sz="2400" dirty="0" err="1" smtClean="0"/>
              <a:t>the</a:t>
            </a:r>
            <a:r>
              <a:rPr lang="tr-TR" sz="2400" dirty="0" smtClean="0"/>
              <a:t> </a:t>
            </a:r>
            <a:r>
              <a:rPr lang="tr-TR" sz="2400" dirty="0" err="1" smtClean="0"/>
              <a:t>route</a:t>
            </a:r>
            <a:r>
              <a:rPr lang="tr-TR" sz="2400" dirty="0" smtClean="0"/>
              <a:t> of </a:t>
            </a:r>
            <a:r>
              <a:rPr lang="tr-TR" sz="2400" dirty="0" err="1" smtClean="0"/>
              <a:t>advice</a:t>
            </a:r>
            <a:r>
              <a:rPr lang="tr-TR" sz="2400" dirty="0" smtClean="0"/>
              <a:t> </a:t>
            </a:r>
            <a:r>
              <a:rPr lang="tr-TR" sz="2400" dirty="0" err="1" smtClean="0"/>
              <a:t>about</a:t>
            </a:r>
            <a:r>
              <a:rPr lang="tr-TR" sz="2400" dirty="0" smtClean="0"/>
              <a:t> </a:t>
            </a:r>
            <a:r>
              <a:rPr lang="tr-TR" sz="2400" dirty="0" err="1" smtClean="0"/>
              <a:t>vaccination</a:t>
            </a:r>
            <a:r>
              <a:rPr lang="tr-TR" sz="2400" dirty="0" smtClean="0"/>
              <a:t>.</a:t>
            </a:r>
            <a:endParaRPr lang="tr-TR" sz="2400" dirty="0"/>
          </a:p>
        </p:txBody>
      </p:sp>
      <p:sp>
        <p:nvSpPr>
          <p:cNvPr id="26" name="Metin kutusu 25"/>
          <p:cNvSpPr txBox="1"/>
          <p:nvPr/>
        </p:nvSpPr>
        <p:spPr>
          <a:xfrm>
            <a:off x="1147142" y="25777305"/>
            <a:ext cx="10789920" cy="4524315"/>
          </a:xfrm>
          <a:prstGeom prst="rect">
            <a:avLst/>
          </a:prstGeom>
          <a:noFill/>
        </p:spPr>
        <p:txBody>
          <a:bodyPr wrap="square" rtlCol="0">
            <a:spAutoFit/>
          </a:bodyPr>
          <a:lstStyle/>
          <a:p>
            <a:pPr lvl="0">
              <a:lnSpc>
                <a:spcPct val="150000"/>
              </a:lnSpc>
            </a:pPr>
            <a:r>
              <a:rPr lang="en-US" sz="2400" dirty="0">
                <a:solidFill>
                  <a:prstClr val="black"/>
                </a:solidFill>
                <a:latin typeface="Times New Roman" panose="02020603050405020304" pitchFamily="18" charset="0"/>
                <a:cs typeface="Times New Roman" panose="02020603050405020304" pitchFamily="18" charset="0"/>
              </a:rPr>
              <a:t>Gender, educational level, occupation, presence of comorbidities did not affect vaccination rate. Vaccination was more frequent among non-smokers (</a:t>
            </a:r>
            <a:r>
              <a:rPr lang="en-US" sz="2400" b="1" dirty="0">
                <a:solidFill>
                  <a:prstClr val="black"/>
                </a:solidFill>
                <a:latin typeface="Times New Roman" panose="02020603050405020304" pitchFamily="18" charset="0"/>
                <a:cs typeface="Times New Roman" panose="02020603050405020304" pitchFamily="18" charset="0"/>
              </a:rPr>
              <a:t>p=0.002</a:t>
            </a:r>
            <a:r>
              <a:rPr lang="en-US" sz="2400" dirty="0">
                <a:solidFill>
                  <a:prstClr val="black"/>
                </a:solidFill>
                <a:latin typeface="Times New Roman" panose="02020603050405020304" pitchFamily="18" charset="0"/>
                <a:cs typeface="Times New Roman" panose="02020603050405020304" pitchFamily="18" charset="0"/>
              </a:rPr>
              <a:t>), older patients (</a:t>
            </a:r>
            <a:r>
              <a:rPr lang="en-US" sz="2400" b="1" dirty="0">
                <a:solidFill>
                  <a:prstClr val="black"/>
                </a:solidFill>
                <a:latin typeface="Times New Roman" panose="02020603050405020304" pitchFamily="18" charset="0"/>
                <a:cs typeface="Times New Roman" panose="02020603050405020304" pitchFamily="18" charset="0"/>
              </a:rPr>
              <a:t>p=0.045</a:t>
            </a:r>
            <a:r>
              <a:rPr lang="en-US" sz="2400" dirty="0">
                <a:solidFill>
                  <a:prstClr val="black"/>
                </a:solidFill>
                <a:latin typeface="Times New Roman" panose="02020603050405020304" pitchFamily="18" charset="0"/>
                <a:cs typeface="Times New Roman" panose="02020603050405020304" pitchFamily="18" charset="0"/>
              </a:rPr>
              <a:t>), and those who received information from physicians (</a:t>
            </a:r>
            <a:r>
              <a:rPr lang="en-US" sz="2400" b="1" dirty="0">
                <a:solidFill>
                  <a:prstClr val="black"/>
                </a:solidFill>
                <a:latin typeface="Times New Roman" panose="02020603050405020304" pitchFamily="18" charset="0"/>
                <a:cs typeface="Times New Roman" panose="02020603050405020304" pitchFamily="18" charset="0"/>
              </a:rPr>
              <a:t>p=0.014</a:t>
            </a:r>
            <a:r>
              <a:rPr lang="en-US" sz="2400" dirty="0">
                <a:solidFill>
                  <a:prstClr val="black"/>
                </a:solidFill>
                <a:latin typeface="Times New Roman" panose="02020603050405020304" pitchFamily="18" charset="0"/>
                <a:cs typeface="Times New Roman" panose="02020603050405020304" pitchFamily="18" charset="0"/>
              </a:rPr>
              <a:t>). Vaccination rate was lower among patients thinking that vaccine side effects might be serious (n=23, 63.8%), those who think social distancing as the most effective method of protection from COVID-19 (</a:t>
            </a:r>
            <a:r>
              <a:rPr lang="en-US" sz="2400" b="1" dirty="0">
                <a:solidFill>
                  <a:prstClr val="black"/>
                </a:solidFill>
                <a:latin typeface="Times New Roman" panose="02020603050405020304" pitchFamily="18" charset="0"/>
                <a:cs typeface="Times New Roman" panose="02020603050405020304" pitchFamily="18" charset="0"/>
              </a:rPr>
              <a:t>p=0.001</a:t>
            </a:r>
            <a:r>
              <a:rPr lang="en-US" sz="2400" dirty="0">
                <a:solidFill>
                  <a:prstClr val="black"/>
                </a:solidFill>
                <a:latin typeface="Times New Roman" panose="02020603050405020304" pitchFamily="18" charset="0"/>
                <a:cs typeface="Times New Roman" panose="02020603050405020304" pitchFamily="18" charset="0"/>
              </a:rPr>
              <a:t>), patients who omitted/delayed vaccination of themselves/relatives due to worries about side effects (</a:t>
            </a:r>
            <a:r>
              <a:rPr lang="en-US" sz="2400" b="1" dirty="0">
                <a:solidFill>
                  <a:prstClr val="black"/>
                </a:solidFill>
                <a:latin typeface="Times New Roman" panose="02020603050405020304" pitchFamily="18" charset="0"/>
                <a:cs typeface="Times New Roman" panose="02020603050405020304" pitchFamily="18" charset="0"/>
              </a:rPr>
              <a:t>p=0.003</a:t>
            </a:r>
            <a:r>
              <a:rPr lang="en-US" sz="2400" dirty="0">
                <a:solidFill>
                  <a:prstClr val="black"/>
                </a:solidFill>
                <a:latin typeface="Times New Roman" panose="02020603050405020304" pitchFamily="18" charset="0"/>
                <a:cs typeface="Times New Roman" panose="02020603050405020304" pitchFamily="18" charset="0"/>
              </a:rPr>
              <a:t>) and in those thinking that supplementary products were more effective for protection (</a:t>
            </a:r>
            <a:r>
              <a:rPr lang="en-US" sz="2400" b="1" dirty="0">
                <a:solidFill>
                  <a:prstClr val="black"/>
                </a:solidFill>
                <a:latin typeface="Times New Roman" panose="02020603050405020304" pitchFamily="18" charset="0"/>
                <a:cs typeface="Times New Roman" panose="02020603050405020304" pitchFamily="18" charset="0"/>
              </a:rPr>
              <a:t>p&lt;0.001</a:t>
            </a:r>
            <a:r>
              <a:rPr lang="en-US" sz="2400" dirty="0" smtClean="0">
                <a:solidFill>
                  <a:prstClr val="black"/>
                </a:solidFill>
                <a:latin typeface="Times New Roman" panose="02020603050405020304" pitchFamily="18" charset="0"/>
                <a:cs typeface="Times New Roman" panose="02020603050405020304" pitchFamily="18" charset="0"/>
              </a:rPr>
              <a:t>)</a:t>
            </a:r>
            <a:r>
              <a:rPr lang="tr-TR" sz="2400" dirty="0" smtClean="0">
                <a:solidFill>
                  <a:prstClr val="black"/>
                </a:solidFill>
                <a:latin typeface="Times New Roman" panose="02020603050405020304" pitchFamily="18" charset="0"/>
                <a:cs typeface="Times New Roman" panose="02020603050405020304" pitchFamily="18" charset="0"/>
              </a:rPr>
              <a:t> (Figure-2)</a:t>
            </a:r>
            <a:r>
              <a:rPr lang="en-US" sz="2400" dirty="0" smtClean="0">
                <a:solidFill>
                  <a:prstClr val="black"/>
                </a:solidFill>
                <a:latin typeface="Times New Roman" panose="02020603050405020304" pitchFamily="18" charset="0"/>
                <a:cs typeface="Times New Roman" panose="02020603050405020304" pitchFamily="18" charset="0"/>
              </a:rPr>
              <a:t>.</a:t>
            </a:r>
            <a:endParaRPr lang="tr-TR" sz="2400" dirty="0">
              <a:solidFill>
                <a:prstClr val="black"/>
              </a:solidFill>
              <a:latin typeface="Times New Roman" panose="02020603050405020304" pitchFamily="18" charset="0"/>
              <a:cs typeface="Times New Roman" panose="02020603050405020304" pitchFamily="18" charset="0"/>
            </a:endParaRPr>
          </a:p>
        </p:txBody>
      </p:sp>
      <p:sp>
        <p:nvSpPr>
          <p:cNvPr id="31" name="Metin kutusu 30"/>
          <p:cNvSpPr txBox="1"/>
          <p:nvPr/>
        </p:nvSpPr>
        <p:spPr>
          <a:xfrm>
            <a:off x="13121640" y="15227180"/>
            <a:ext cx="7673767" cy="461665"/>
          </a:xfrm>
          <a:prstGeom prst="rect">
            <a:avLst/>
          </a:prstGeom>
          <a:noFill/>
        </p:spPr>
        <p:txBody>
          <a:bodyPr wrap="none" rtlCol="0">
            <a:spAutoFit/>
          </a:bodyPr>
          <a:lstStyle/>
          <a:p>
            <a:r>
              <a:rPr lang="tr-TR" sz="2400" b="1" dirty="0" smtClean="0"/>
              <a:t>Figure-2: </a:t>
            </a:r>
            <a:r>
              <a:rPr lang="tr-TR" sz="2400" dirty="0" err="1" smtClean="0"/>
              <a:t>The</a:t>
            </a:r>
            <a:r>
              <a:rPr lang="tr-TR" sz="2400" dirty="0" smtClean="0"/>
              <a:t> </a:t>
            </a:r>
            <a:r>
              <a:rPr lang="tr-TR" sz="2400" dirty="0" err="1" smtClean="0"/>
              <a:t>ratio</a:t>
            </a:r>
            <a:r>
              <a:rPr lang="tr-TR" sz="2400" dirty="0" smtClean="0"/>
              <a:t> of </a:t>
            </a:r>
            <a:r>
              <a:rPr lang="tr-TR" sz="2400" dirty="0" err="1" smtClean="0"/>
              <a:t>patients</a:t>
            </a:r>
            <a:r>
              <a:rPr lang="tr-TR" sz="2400" dirty="0" smtClean="0"/>
              <a:t> </a:t>
            </a:r>
            <a:r>
              <a:rPr lang="tr-TR" sz="2400" dirty="0" err="1" smtClean="0"/>
              <a:t>vaccinated</a:t>
            </a:r>
            <a:r>
              <a:rPr lang="tr-TR" sz="2400" dirty="0" smtClean="0"/>
              <a:t> </a:t>
            </a:r>
            <a:r>
              <a:rPr lang="tr-TR" sz="2400" dirty="0" err="1" smtClean="0"/>
              <a:t>among</a:t>
            </a:r>
            <a:r>
              <a:rPr lang="tr-TR" sz="2400" dirty="0" smtClean="0"/>
              <a:t> </a:t>
            </a:r>
            <a:r>
              <a:rPr lang="tr-TR" sz="2400" dirty="0" err="1" smtClean="0"/>
              <a:t>subgroups</a:t>
            </a:r>
            <a:endParaRPr lang="tr-TR" sz="2400" dirty="0"/>
          </a:p>
        </p:txBody>
      </p:sp>
    </p:spTree>
    <p:extLst>
      <p:ext uri="{BB962C8B-B14F-4D97-AF65-F5344CB8AC3E}">
        <p14:creationId xmlns:p14="http://schemas.microsoft.com/office/powerpoint/2010/main" val="139305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341</TotalTime>
  <Words>911</Words>
  <Application>Microsoft Office PowerPoint</Application>
  <PresentationFormat>Özel</PresentationFormat>
  <Paragraphs>27</Paragraphs>
  <Slides>1</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vt:i4>
      </vt:variant>
    </vt:vector>
  </HeadingPairs>
  <TitlesOfParts>
    <vt:vector size="6" baseType="lpstr">
      <vt:lpstr>Arial</vt:lpstr>
      <vt:lpstr>Calibri</vt:lpstr>
      <vt:lpstr>Calibri Light</vt:lpstr>
      <vt:lpstr>Times New Roman</vt:lpstr>
      <vt:lpstr>Office Teması</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OF PERSPECTIVE OF PATIENTS WITH KIDNEY  DISEASE ABOUT COVID-19 VACCINES DURING THE PANDEMIC PERIOD Selman Gül1, Meltem Gürsu2 1Bezmialem Vakıf University, Faculty of Medicine, Istanbul, Turkey 2Bezmialem Vakıf University,  Faculty of Medicine, Department of Internal Medicine, Division of Nephrology, Istanbul, Turkey</dc:title>
  <dc:creator>ottoman pc</dc:creator>
  <cp:lastModifiedBy>library user</cp:lastModifiedBy>
  <cp:revision>29</cp:revision>
  <dcterms:created xsi:type="dcterms:W3CDTF">2022-03-08T20:08:38Z</dcterms:created>
  <dcterms:modified xsi:type="dcterms:W3CDTF">2022-03-09T10:54:22Z</dcterms:modified>
</cp:coreProperties>
</file>