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25199975" cy="32399288"/>
  <p:notesSz cx="6858000" cy="9144000"/>
  <p:defaultTextStyle>
    <a:defPPr>
      <a:defRPr lang="tr-TR"/>
    </a:defPPr>
    <a:lvl1pPr marL="0" algn="l" defTabSz="2764688" rtl="0" eaLnBrk="1" latinLnBrk="0" hangingPunct="1">
      <a:defRPr sz="5442" kern="1200">
        <a:solidFill>
          <a:schemeClr val="tx1"/>
        </a:solidFill>
        <a:latin typeface="+mn-lt"/>
        <a:ea typeface="+mn-ea"/>
        <a:cs typeface="+mn-cs"/>
      </a:defRPr>
    </a:lvl1pPr>
    <a:lvl2pPr marL="1382344" algn="l" defTabSz="2764688" rtl="0" eaLnBrk="1" latinLnBrk="0" hangingPunct="1">
      <a:defRPr sz="5442" kern="1200">
        <a:solidFill>
          <a:schemeClr val="tx1"/>
        </a:solidFill>
        <a:latin typeface="+mn-lt"/>
        <a:ea typeface="+mn-ea"/>
        <a:cs typeface="+mn-cs"/>
      </a:defRPr>
    </a:lvl2pPr>
    <a:lvl3pPr marL="2764688" algn="l" defTabSz="2764688" rtl="0" eaLnBrk="1" latinLnBrk="0" hangingPunct="1">
      <a:defRPr sz="5442" kern="1200">
        <a:solidFill>
          <a:schemeClr val="tx1"/>
        </a:solidFill>
        <a:latin typeface="+mn-lt"/>
        <a:ea typeface="+mn-ea"/>
        <a:cs typeface="+mn-cs"/>
      </a:defRPr>
    </a:lvl3pPr>
    <a:lvl4pPr marL="4147033" algn="l" defTabSz="2764688" rtl="0" eaLnBrk="1" latinLnBrk="0" hangingPunct="1">
      <a:defRPr sz="5442" kern="1200">
        <a:solidFill>
          <a:schemeClr val="tx1"/>
        </a:solidFill>
        <a:latin typeface="+mn-lt"/>
        <a:ea typeface="+mn-ea"/>
        <a:cs typeface="+mn-cs"/>
      </a:defRPr>
    </a:lvl4pPr>
    <a:lvl5pPr marL="5529377" algn="l" defTabSz="2764688" rtl="0" eaLnBrk="1" latinLnBrk="0" hangingPunct="1">
      <a:defRPr sz="5442" kern="1200">
        <a:solidFill>
          <a:schemeClr val="tx1"/>
        </a:solidFill>
        <a:latin typeface="+mn-lt"/>
        <a:ea typeface="+mn-ea"/>
        <a:cs typeface="+mn-cs"/>
      </a:defRPr>
    </a:lvl5pPr>
    <a:lvl6pPr marL="6911721" algn="l" defTabSz="2764688" rtl="0" eaLnBrk="1" latinLnBrk="0" hangingPunct="1">
      <a:defRPr sz="5442" kern="1200">
        <a:solidFill>
          <a:schemeClr val="tx1"/>
        </a:solidFill>
        <a:latin typeface="+mn-lt"/>
        <a:ea typeface="+mn-ea"/>
        <a:cs typeface="+mn-cs"/>
      </a:defRPr>
    </a:lvl6pPr>
    <a:lvl7pPr marL="8294065" algn="l" defTabSz="2764688" rtl="0" eaLnBrk="1" latinLnBrk="0" hangingPunct="1">
      <a:defRPr sz="5442" kern="1200">
        <a:solidFill>
          <a:schemeClr val="tx1"/>
        </a:solidFill>
        <a:latin typeface="+mn-lt"/>
        <a:ea typeface="+mn-ea"/>
        <a:cs typeface="+mn-cs"/>
      </a:defRPr>
    </a:lvl7pPr>
    <a:lvl8pPr marL="9676409" algn="l" defTabSz="2764688" rtl="0" eaLnBrk="1" latinLnBrk="0" hangingPunct="1">
      <a:defRPr sz="5442" kern="1200">
        <a:solidFill>
          <a:schemeClr val="tx1"/>
        </a:solidFill>
        <a:latin typeface="+mn-lt"/>
        <a:ea typeface="+mn-ea"/>
        <a:cs typeface="+mn-cs"/>
      </a:defRPr>
    </a:lvl8pPr>
    <a:lvl9pPr marL="11058754" algn="l" defTabSz="2764688" rtl="0" eaLnBrk="1" latinLnBrk="0" hangingPunct="1">
      <a:defRPr sz="54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5" userDrawn="1">
          <p15:clr>
            <a:srgbClr val="A4A3A4"/>
          </p15:clr>
        </p15:guide>
        <p15:guide id="2" pos="7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30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snapToGrid="0" showGuides="1">
      <p:cViewPr>
        <p:scale>
          <a:sx n="40" d="100"/>
          <a:sy n="40" d="100"/>
        </p:scale>
        <p:origin x="642" y="30"/>
      </p:cViewPr>
      <p:guideLst>
        <p:guide orient="horz" pos="10205"/>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al__ma_Sayfas_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al__ma_Sayfas_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al__ma_Sayfas_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_al__ma_Sayfas_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tr-TR" sz="2400" b="1" dirty="0" smtClean="0"/>
              <a:t>Rate</a:t>
            </a:r>
            <a:r>
              <a:rPr lang="tr-TR" sz="2400" b="1" baseline="0" dirty="0" smtClean="0"/>
              <a:t> of </a:t>
            </a:r>
            <a:r>
              <a:rPr lang="tr-TR" sz="2400" b="1" baseline="0" dirty="0" err="1" smtClean="0"/>
              <a:t>vaccination</a:t>
            </a:r>
            <a:r>
              <a:rPr lang="tr-TR" sz="2400" b="1" baseline="0" dirty="0" smtClean="0"/>
              <a:t> </a:t>
            </a:r>
            <a:r>
              <a:rPr lang="tr-TR" sz="2400" b="1" baseline="0" dirty="0" err="1" smtClean="0"/>
              <a:t>among</a:t>
            </a:r>
            <a:r>
              <a:rPr lang="tr-TR" sz="2400" b="1" baseline="0" dirty="0" smtClean="0"/>
              <a:t> </a:t>
            </a:r>
            <a:r>
              <a:rPr lang="tr-TR" sz="2400" b="1" baseline="0" dirty="0" err="1" smtClean="0"/>
              <a:t>patients</a:t>
            </a:r>
            <a:r>
              <a:rPr lang="tr-TR" sz="2400" b="1" baseline="0" dirty="0" smtClean="0"/>
              <a:t> </a:t>
            </a:r>
            <a:r>
              <a:rPr lang="tr-TR" sz="2400" b="1" baseline="0" dirty="0" err="1" smtClean="0"/>
              <a:t>regarding</a:t>
            </a:r>
            <a:r>
              <a:rPr lang="tr-TR" sz="2400" b="1" baseline="0" dirty="0" smtClean="0"/>
              <a:t> </a:t>
            </a:r>
            <a:r>
              <a:rPr lang="tr-TR" sz="2400" b="1" baseline="0" dirty="0" err="1" smtClean="0"/>
              <a:t>serious</a:t>
            </a:r>
            <a:r>
              <a:rPr lang="tr-TR" sz="2400" b="1" baseline="0" dirty="0" smtClean="0"/>
              <a:t> </a:t>
            </a:r>
            <a:r>
              <a:rPr lang="tr-TR" sz="2400" b="1" baseline="0" dirty="0" err="1" smtClean="0"/>
              <a:t>side</a:t>
            </a:r>
            <a:r>
              <a:rPr lang="tr-TR" sz="2400" b="1" baseline="0" dirty="0" smtClean="0"/>
              <a:t> </a:t>
            </a:r>
            <a:r>
              <a:rPr lang="tr-TR" sz="2400" b="1" baseline="0" dirty="0" err="1" smtClean="0"/>
              <a:t>effects</a:t>
            </a:r>
            <a:r>
              <a:rPr lang="tr-TR" sz="2400" b="1" baseline="0" dirty="0" smtClean="0"/>
              <a:t> </a:t>
            </a:r>
            <a:r>
              <a:rPr lang="tr-TR" sz="2400" b="1" baseline="0" dirty="0" err="1" smtClean="0"/>
              <a:t>possible</a:t>
            </a:r>
            <a:endParaRPr lang="en-US" sz="2400" b="1" dirty="0"/>
          </a:p>
        </c:rich>
      </c:tx>
      <c:layout>
        <c:manualLayout>
          <c:xMode val="edge"/>
          <c:yMode val="edge"/>
          <c:x val="9.5017013244972193E-2"/>
          <c:y val="5.1907296837599027E-3"/>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22973091160320744"/>
          <c:y val="0.17764495776810069"/>
          <c:w val="0.44637927419765627"/>
          <c:h val="0.66440890361366745"/>
        </c:manualLayout>
      </c:layout>
      <c:doughnutChart>
        <c:varyColors val="1"/>
        <c:ser>
          <c:idx val="0"/>
          <c:order val="0"/>
          <c:tx>
            <c:strRef>
              <c:f>Sayfa1!$A$198</c:f>
              <c:strCache>
                <c:ptCount val="1"/>
                <c:pt idx="0">
                  <c:v>severe</c:v>
                </c:pt>
              </c:strCache>
            </c:strRef>
          </c:tx>
          <c:dPt>
            <c:idx val="0"/>
            <c:bubble3D val="0"/>
            <c:spPr>
              <a:solidFill>
                <a:schemeClr val="accent4">
                  <a:shade val="76000"/>
                </a:schemeClr>
              </a:solidFill>
              <a:ln w="19050">
                <a:solidFill>
                  <a:schemeClr val="lt1"/>
                </a:solidFill>
              </a:ln>
              <a:effectLst/>
            </c:spPr>
            <c:extLst>
              <c:ext xmlns:c16="http://schemas.microsoft.com/office/drawing/2014/chart" uri="{C3380CC4-5D6E-409C-BE32-E72D297353CC}">
                <c16:uniqueId val="{00000001-D6A2-4BEB-9043-3F6CB2DB04BF}"/>
              </c:ext>
            </c:extLst>
          </c:dPt>
          <c:dPt>
            <c:idx val="1"/>
            <c:bubble3D val="0"/>
            <c:spPr>
              <a:solidFill>
                <a:schemeClr val="accent4">
                  <a:tint val="77000"/>
                </a:schemeClr>
              </a:solidFill>
              <a:ln w="19050">
                <a:solidFill>
                  <a:schemeClr val="lt1"/>
                </a:solidFill>
              </a:ln>
              <a:effectLst/>
            </c:spPr>
            <c:extLst>
              <c:ext xmlns:c16="http://schemas.microsoft.com/office/drawing/2014/chart" uri="{C3380CC4-5D6E-409C-BE32-E72D297353CC}">
                <c16:uniqueId val="{00000003-D6A2-4BEB-9043-3F6CB2DB04BF}"/>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Sayfa1!$B$197:$C$197</c:f>
              <c:strCache>
                <c:ptCount val="2"/>
                <c:pt idx="0">
                  <c:v>Yes</c:v>
                </c:pt>
                <c:pt idx="1">
                  <c:v>No</c:v>
                </c:pt>
              </c:strCache>
            </c:strRef>
          </c:cat>
          <c:val>
            <c:numRef>
              <c:f>Sayfa1!$B$198:$C$198</c:f>
              <c:numCache>
                <c:formatCode>General</c:formatCode>
                <c:ptCount val="2"/>
                <c:pt idx="0">
                  <c:v>23</c:v>
                </c:pt>
                <c:pt idx="1">
                  <c:v>13</c:v>
                </c:pt>
              </c:numCache>
            </c:numRef>
          </c:val>
          <c:extLst>
            <c:ext xmlns:c16="http://schemas.microsoft.com/office/drawing/2014/chart" uri="{C3380CC4-5D6E-409C-BE32-E72D297353CC}">
              <c16:uniqueId val="{00000004-D6A2-4BEB-9043-3F6CB2DB04BF}"/>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Sayfa1!$A$198</c:f>
              <c:strCache>
                <c:ptCount val="1"/>
                <c:pt idx="0">
                  <c:v>vaccination</c:v>
                </c:pt>
              </c:strCache>
            </c:strRef>
          </c:tx>
          <c:dPt>
            <c:idx val="0"/>
            <c:bubble3D val="0"/>
            <c:spPr>
              <a:solidFill>
                <a:schemeClr val="accent4">
                  <a:shade val="76000"/>
                </a:schemeClr>
              </a:solidFill>
              <a:ln w="19050">
                <a:solidFill>
                  <a:schemeClr val="lt1"/>
                </a:solidFill>
              </a:ln>
              <a:effectLst/>
            </c:spPr>
            <c:extLst>
              <c:ext xmlns:c16="http://schemas.microsoft.com/office/drawing/2014/chart" uri="{C3380CC4-5D6E-409C-BE32-E72D297353CC}">
                <c16:uniqueId val="{00000001-1B56-422E-AD22-A00DAD585EBF}"/>
              </c:ext>
            </c:extLst>
          </c:dPt>
          <c:dPt>
            <c:idx val="1"/>
            <c:bubble3D val="0"/>
            <c:spPr>
              <a:solidFill>
                <a:schemeClr val="accent4">
                  <a:tint val="77000"/>
                </a:schemeClr>
              </a:solidFill>
              <a:ln w="19050">
                <a:solidFill>
                  <a:schemeClr val="lt1"/>
                </a:solidFill>
              </a:ln>
              <a:effectLst/>
            </c:spPr>
            <c:extLst>
              <c:ext xmlns:c16="http://schemas.microsoft.com/office/drawing/2014/chart" uri="{C3380CC4-5D6E-409C-BE32-E72D297353CC}">
                <c16:uniqueId val="{00000003-1B56-422E-AD22-A00DAD585EBF}"/>
              </c:ext>
            </c:extLst>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Sayfa1!$B$197:$C$197</c:f>
              <c:strCache>
                <c:ptCount val="2"/>
                <c:pt idx="0">
                  <c:v>Yes</c:v>
                </c:pt>
                <c:pt idx="1">
                  <c:v>No</c:v>
                </c:pt>
              </c:strCache>
            </c:strRef>
          </c:cat>
          <c:val>
            <c:numRef>
              <c:f>Sayfa1!$B$198:$C$198</c:f>
              <c:numCache>
                <c:formatCode>General</c:formatCode>
                <c:ptCount val="2"/>
                <c:pt idx="0">
                  <c:v>199</c:v>
                </c:pt>
                <c:pt idx="1">
                  <c:v>19</c:v>
                </c:pt>
              </c:numCache>
            </c:numRef>
          </c:val>
          <c:extLst>
            <c:ext xmlns:c16="http://schemas.microsoft.com/office/drawing/2014/chart" uri="{C3380CC4-5D6E-409C-BE32-E72D297353CC}">
              <c16:uniqueId val="{00000004-1B56-422E-AD22-A00DAD585EBF}"/>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Sayfa1!$A$198</c:f>
              <c:strCache>
                <c:ptCount val="1"/>
                <c:pt idx="0">
                  <c:v>vaccination</c:v>
                </c:pt>
              </c:strCache>
            </c:strRef>
          </c:tx>
          <c:dPt>
            <c:idx val="0"/>
            <c:bubble3D val="0"/>
            <c:spPr>
              <a:solidFill>
                <a:schemeClr val="accent2">
                  <a:shade val="58000"/>
                </a:schemeClr>
              </a:solidFill>
              <a:ln w="19050">
                <a:solidFill>
                  <a:schemeClr val="lt1"/>
                </a:solidFill>
              </a:ln>
              <a:effectLst/>
            </c:spPr>
            <c:extLst>
              <c:ext xmlns:c16="http://schemas.microsoft.com/office/drawing/2014/chart" uri="{C3380CC4-5D6E-409C-BE32-E72D297353CC}">
                <c16:uniqueId val="{00000001-416E-4E7D-BD41-6058F42C8D22}"/>
              </c:ext>
            </c:extLst>
          </c:dPt>
          <c:dPt>
            <c:idx val="1"/>
            <c:bubble3D val="0"/>
            <c:spPr>
              <a:solidFill>
                <a:schemeClr val="accent2">
                  <a:shade val="86000"/>
                </a:schemeClr>
              </a:solidFill>
              <a:ln w="19050">
                <a:solidFill>
                  <a:schemeClr val="lt1"/>
                </a:solidFill>
              </a:ln>
              <a:effectLst/>
            </c:spPr>
            <c:extLst>
              <c:ext xmlns:c16="http://schemas.microsoft.com/office/drawing/2014/chart" uri="{C3380CC4-5D6E-409C-BE32-E72D297353CC}">
                <c16:uniqueId val="{00000003-416E-4E7D-BD41-6058F42C8D22}"/>
              </c:ext>
            </c:extLst>
          </c:dPt>
          <c:dPt>
            <c:idx val="2"/>
            <c:bubble3D val="0"/>
            <c:spPr>
              <a:solidFill>
                <a:schemeClr val="accent2">
                  <a:tint val="86000"/>
                </a:schemeClr>
              </a:solidFill>
              <a:ln w="19050">
                <a:solidFill>
                  <a:schemeClr val="lt1"/>
                </a:solidFill>
              </a:ln>
              <a:effectLst/>
            </c:spPr>
            <c:extLst>
              <c:ext xmlns:c16="http://schemas.microsoft.com/office/drawing/2014/chart" uri="{C3380CC4-5D6E-409C-BE32-E72D297353CC}">
                <c16:uniqueId val="{00000005-416E-4E7D-BD41-6058F42C8D22}"/>
              </c:ext>
            </c:extLst>
          </c:dPt>
          <c:dPt>
            <c:idx val="3"/>
            <c:bubble3D val="0"/>
            <c:spPr>
              <a:solidFill>
                <a:schemeClr val="accent2">
                  <a:tint val="58000"/>
                </a:schemeClr>
              </a:solidFill>
              <a:ln w="19050">
                <a:solidFill>
                  <a:schemeClr val="lt1"/>
                </a:solidFill>
              </a:ln>
              <a:effectLst/>
            </c:spPr>
            <c:extLst>
              <c:ext xmlns:c16="http://schemas.microsoft.com/office/drawing/2014/chart" uri="{C3380CC4-5D6E-409C-BE32-E72D297353CC}">
                <c16:uniqueId val="{00000007-416E-4E7D-BD41-6058F42C8D22}"/>
              </c:ext>
            </c:extLst>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Sayfa1!$B$197:$E$197</c:f>
              <c:strCache>
                <c:ptCount val="4"/>
                <c:pt idx="0">
                  <c:v>Health staff</c:v>
                </c:pt>
                <c:pt idx="1">
                  <c:v>Family-friends</c:v>
                </c:pt>
                <c:pt idx="2">
                  <c:v>My own choice</c:v>
                </c:pt>
                <c:pt idx="3">
                  <c:v>Social media</c:v>
                </c:pt>
              </c:strCache>
            </c:strRef>
          </c:cat>
          <c:val>
            <c:numRef>
              <c:f>Sayfa1!$B$198:$E$198</c:f>
              <c:numCache>
                <c:formatCode>General</c:formatCode>
                <c:ptCount val="4"/>
                <c:pt idx="0">
                  <c:v>61</c:v>
                </c:pt>
                <c:pt idx="1">
                  <c:v>10</c:v>
                </c:pt>
                <c:pt idx="2">
                  <c:v>138</c:v>
                </c:pt>
                <c:pt idx="3">
                  <c:v>10</c:v>
                </c:pt>
              </c:numCache>
            </c:numRef>
          </c:val>
          <c:extLst>
            <c:ext xmlns:c16="http://schemas.microsoft.com/office/drawing/2014/chart" uri="{C3380CC4-5D6E-409C-BE32-E72D297353CC}">
              <c16:uniqueId val="{00000008-416E-4E7D-BD41-6058F42C8D22}"/>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smtClean="0"/>
              <a:t>Vaccine</a:t>
            </a:r>
            <a:r>
              <a:rPr lang="tr-TR" sz="2400" b="1" dirty="0" smtClean="0"/>
              <a:t> </a:t>
            </a:r>
            <a:r>
              <a:rPr lang="en-US" sz="2400" b="1" dirty="0" smtClean="0"/>
              <a:t>information</a:t>
            </a:r>
            <a:r>
              <a:rPr lang="tr-TR" sz="2400" b="1" dirty="0" smtClean="0"/>
              <a:t> </a:t>
            </a:r>
            <a:r>
              <a:rPr lang="en-US" sz="2400" b="1" dirty="0" smtClean="0"/>
              <a:t>source</a:t>
            </a:r>
            <a:endParaRPr lang="en-US" sz="2400" b="1" dirty="0"/>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pieChart>
        <c:varyColors val="1"/>
        <c:ser>
          <c:idx val="0"/>
          <c:order val="0"/>
          <c:tx>
            <c:strRef>
              <c:f>Sayfa1!$B$12</c:f>
              <c:strCache>
                <c:ptCount val="1"/>
                <c:pt idx="0">
                  <c:v>vaccineinformationsource</c:v>
                </c:pt>
              </c:strCache>
            </c:strRef>
          </c:tx>
          <c:dPt>
            <c:idx val="0"/>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01-61B0-4050-A2B0-9C62C8000693}"/>
              </c:ext>
            </c:extLst>
          </c:dPt>
          <c:dPt>
            <c:idx val="1"/>
            <c:bubble3D val="0"/>
            <c:spPr>
              <a:solidFill>
                <a:schemeClr val="accent5">
                  <a:shade val="86000"/>
                </a:schemeClr>
              </a:solidFill>
              <a:ln w="19050">
                <a:solidFill>
                  <a:schemeClr val="lt1"/>
                </a:solidFill>
              </a:ln>
              <a:effectLst/>
            </c:spPr>
            <c:extLst>
              <c:ext xmlns:c16="http://schemas.microsoft.com/office/drawing/2014/chart" uri="{C3380CC4-5D6E-409C-BE32-E72D297353CC}">
                <c16:uniqueId val="{00000003-61B0-4050-A2B0-9C62C8000693}"/>
              </c:ext>
            </c:extLst>
          </c:dPt>
          <c:dPt>
            <c:idx val="2"/>
            <c:bubble3D val="0"/>
            <c:spPr>
              <a:solidFill>
                <a:schemeClr val="accent5">
                  <a:tint val="86000"/>
                </a:schemeClr>
              </a:solidFill>
              <a:ln w="19050">
                <a:solidFill>
                  <a:schemeClr val="lt1"/>
                </a:solidFill>
              </a:ln>
              <a:effectLst/>
            </c:spPr>
            <c:extLst>
              <c:ext xmlns:c16="http://schemas.microsoft.com/office/drawing/2014/chart" uri="{C3380CC4-5D6E-409C-BE32-E72D297353CC}">
                <c16:uniqueId val="{00000005-61B0-4050-A2B0-9C62C8000693}"/>
              </c:ext>
            </c:extLst>
          </c:dPt>
          <c:dPt>
            <c:idx val="3"/>
            <c:bubble3D val="0"/>
            <c:spPr>
              <a:solidFill>
                <a:schemeClr val="accent5">
                  <a:tint val="58000"/>
                </a:schemeClr>
              </a:solidFill>
              <a:ln w="19050">
                <a:solidFill>
                  <a:schemeClr val="lt1"/>
                </a:solidFill>
              </a:ln>
              <a:effectLst/>
            </c:spPr>
            <c:extLst>
              <c:ext xmlns:c16="http://schemas.microsoft.com/office/drawing/2014/chart" uri="{C3380CC4-5D6E-409C-BE32-E72D297353CC}">
                <c16:uniqueId val="{00000007-61B0-4050-A2B0-9C62C8000693}"/>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Sayfa1!$C$11:$F$11</c:f>
              <c:strCache>
                <c:ptCount val="4"/>
                <c:pt idx="0">
                  <c:v>Article</c:v>
                </c:pt>
                <c:pt idx="1">
                  <c:v>Physician</c:v>
                </c:pt>
                <c:pt idx="2">
                  <c:v>Socail media</c:v>
                </c:pt>
                <c:pt idx="3">
                  <c:v>Family-friends</c:v>
                </c:pt>
              </c:strCache>
            </c:strRef>
          </c:cat>
          <c:val>
            <c:numRef>
              <c:f>Sayfa1!$C$12:$F$12</c:f>
              <c:numCache>
                <c:formatCode>General</c:formatCode>
                <c:ptCount val="4"/>
                <c:pt idx="0">
                  <c:v>18</c:v>
                </c:pt>
                <c:pt idx="1">
                  <c:v>82</c:v>
                </c:pt>
                <c:pt idx="2">
                  <c:v>95</c:v>
                </c:pt>
                <c:pt idx="3">
                  <c:v>16</c:v>
                </c:pt>
              </c:numCache>
            </c:numRef>
          </c:val>
          <c:extLst>
            <c:ext xmlns:c16="http://schemas.microsoft.com/office/drawing/2014/chart" uri="{C3380CC4-5D6E-409C-BE32-E72D297353CC}">
              <c16:uniqueId val="{00000008-61B0-4050-A2B0-9C62C800069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tr-TR" sz="2400" b="1" i="0" baseline="0" dirty="0" smtClean="0">
                <a:effectLst/>
              </a:rPr>
              <a:t>Rate of </a:t>
            </a:r>
            <a:r>
              <a:rPr lang="tr-TR" sz="2400" b="1" i="0" baseline="0" dirty="0" err="1" smtClean="0">
                <a:effectLst/>
              </a:rPr>
              <a:t>vaccination</a:t>
            </a:r>
            <a:r>
              <a:rPr lang="tr-TR" sz="2400" b="1" i="0" baseline="0" dirty="0" smtClean="0">
                <a:effectLst/>
              </a:rPr>
              <a:t> </a:t>
            </a:r>
            <a:r>
              <a:rPr lang="tr-TR" sz="2400" b="1" i="0" baseline="0" dirty="0" err="1" smtClean="0">
                <a:effectLst/>
              </a:rPr>
              <a:t>among</a:t>
            </a:r>
            <a:r>
              <a:rPr lang="tr-TR" sz="2400" b="1" i="0" baseline="0" dirty="0" smtClean="0">
                <a:effectLst/>
              </a:rPr>
              <a:t> </a:t>
            </a:r>
            <a:r>
              <a:rPr lang="tr-TR" sz="2400" b="1" i="0" baseline="0" dirty="0" err="1" smtClean="0">
                <a:effectLst/>
              </a:rPr>
              <a:t>patient</a:t>
            </a:r>
            <a:r>
              <a:rPr lang="tr-TR" sz="2400" b="1" i="0" baseline="0" dirty="0" smtClean="0">
                <a:effectLst/>
              </a:rPr>
              <a:t> </a:t>
            </a:r>
            <a:r>
              <a:rPr lang="tr-TR" sz="2400" b="1" i="0" baseline="0" dirty="0" err="1" smtClean="0">
                <a:effectLst/>
              </a:rPr>
              <a:t>informed</a:t>
            </a:r>
            <a:r>
              <a:rPr lang="tr-TR" sz="2400" b="1" i="0" baseline="0" dirty="0" smtClean="0">
                <a:effectLst/>
              </a:rPr>
              <a:t> </a:t>
            </a:r>
            <a:r>
              <a:rPr lang="tr-TR" sz="2400" b="1" i="0" baseline="0" dirty="0" err="1" smtClean="0">
                <a:effectLst/>
              </a:rPr>
              <a:t>by</a:t>
            </a:r>
            <a:r>
              <a:rPr lang="tr-TR" sz="2400" b="1" i="0" baseline="0" dirty="0" smtClean="0">
                <a:effectLst/>
              </a:rPr>
              <a:t> </a:t>
            </a:r>
            <a:r>
              <a:rPr lang="tr-TR" sz="2400" b="1" i="0" baseline="0" dirty="0" err="1" smtClean="0">
                <a:effectLst/>
              </a:rPr>
              <a:t>physicians</a:t>
            </a:r>
            <a:endParaRPr lang="tr-TR" sz="2800" dirty="0">
              <a:effectLst/>
            </a:endParaRPr>
          </a:p>
        </c:rich>
      </c:tx>
      <c:layout>
        <c:manualLayout>
          <c:xMode val="edge"/>
          <c:yMode val="edge"/>
          <c:x val="0.14640448863179426"/>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pieChart>
        <c:varyColors val="1"/>
        <c:ser>
          <c:idx val="0"/>
          <c:order val="0"/>
          <c:tx>
            <c:strRef>
              <c:f>Sayfa1!$C$31</c:f>
              <c:strCache>
                <c:ptCount val="1"/>
                <c:pt idx="0">
                  <c:v>vaccination-physician</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3ED-4B59-8819-B5CBDDB4CA50}"/>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3ED-4B59-8819-B5CBDDB4CA50}"/>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Sayfa1!$D$30:$E$30</c:f>
              <c:strCache>
                <c:ptCount val="2"/>
                <c:pt idx="0">
                  <c:v>Yes</c:v>
                </c:pt>
                <c:pt idx="1">
                  <c:v>no</c:v>
                </c:pt>
              </c:strCache>
            </c:strRef>
          </c:cat>
          <c:val>
            <c:numRef>
              <c:f>Sayfa1!$D$31:$E$31</c:f>
              <c:numCache>
                <c:formatCode>General</c:formatCode>
                <c:ptCount val="2"/>
                <c:pt idx="0">
                  <c:v>78</c:v>
                </c:pt>
                <c:pt idx="1">
                  <c:v>1</c:v>
                </c:pt>
              </c:numCache>
            </c:numRef>
          </c:val>
          <c:extLst>
            <c:ext xmlns:c16="http://schemas.microsoft.com/office/drawing/2014/chart" uri="{C3380CC4-5D6E-409C-BE32-E72D297353CC}">
              <c16:uniqueId val="{00000004-D3ED-4B59-8819-B5CBDDB4CA50}"/>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8">
  <a:schemeClr val="accent5"/>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580FD0-5BE3-4D7A-8BA3-AAA673FE4731}" type="datetimeFigureOut">
              <a:rPr lang="tr-TR" smtClean="0"/>
              <a:t>09/03/2022</a:t>
            </a:fld>
            <a:endParaRPr lang="tr-TR"/>
          </a:p>
        </p:txBody>
      </p:sp>
      <p:sp>
        <p:nvSpPr>
          <p:cNvPr id="4" name="Slayt Görüntüsü Yer Tutucusu 3"/>
          <p:cNvSpPr>
            <a:spLocks noGrp="1" noRot="1" noChangeAspect="1"/>
          </p:cNvSpPr>
          <p:nvPr>
            <p:ph type="sldImg" idx="2"/>
          </p:nvPr>
        </p:nvSpPr>
        <p:spPr>
          <a:xfrm>
            <a:off x="2228850" y="1143000"/>
            <a:ext cx="24003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CC1E0C-629D-4650-BC41-BDDEBD259134}" type="slidenum">
              <a:rPr lang="tr-TR" smtClean="0"/>
              <a:t>‹#›</a:t>
            </a:fld>
            <a:endParaRPr lang="tr-TR"/>
          </a:p>
        </p:txBody>
      </p:sp>
    </p:spTree>
    <p:extLst>
      <p:ext uri="{BB962C8B-B14F-4D97-AF65-F5344CB8AC3E}">
        <p14:creationId xmlns:p14="http://schemas.microsoft.com/office/powerpoint/2010/main" val="3667426737"/>
      </p:ext>
    </p:extLst>
  </p:cSld>
  <p:clrMap bg1="lt1" tx1="dk1" bg2="lt2" tx2="dk2" accent1="accent1" accent2="accent2" accent3="accent3" accent4="accent4" accent5="accent5" accent6="accent6" hlink="hlink" folHlink="folHlink"/>
  <p:notesStyle>
    <a:lvl1pPr marL="0" algn="l" defTabSz="2764688" rtl="0" eaLnBrk="1" latinLnBrk="0" hangingPunct="1">
      <a:defRPr sz="3628" kern="1200">
        <a:solidFill>
          <a:schemeClr val="tx1"/>
        </a:solidFill>
        <a:latin typeface="+mn-lt"/>
        <a:ea typeface="+mn-ea"/>
        <a:cs typeface="+mn-cs"/>
      </a:defRPr>
    </a:lvl1pPr>
    <a:lvl2pPr marL="1382344" algn="l" defTabSz="2764688" rtl="0" eaLnBrk="1" latinLnBrk="0" hangingPunct="1">
      <a:defRPr sz="3628" kern="1200">
        <a:solidFill>
          <a:schemeClr val="tx1"/>
        </a:solidFill>
        <a:latin typeface="+mn-lt"/>
        <a:ea typeface="+mn-ea"/>
        <a:cs typeface="+mn-cs"/>
      </a:defRPr>
    </a:lvl2pPr>
    <a:lvl3pPr marL="2764688" algn="l" defTabSz="2764688" rtl="0" eaLnBrk="1" latinLnBrk="0" hangingPunct="1">
      <a:defRPr sz="3628" kern="1200">
        <a:solidFill>
          <a:schemeClr val="tx1"/>
        </a:solidFill>
        <a:latin typeface="+mn-lt"/>
        <a:ea typeface="+mn-ea"/>
        <a:cs typeface="+mn-cs"/>
      </a:defRPr>
    </a:lvl3pPr>
    <a:lvl4pPr marL="4147033" algn="l" defTabSz="2764688" rtl="0" eaLnBrk="1" latinLnBrk="0" hangingPunct="1">
      <a:defRPr sz="3628" kern="1200">
        <a:solidFill>
          <a:schemeClr val="tx1"/>
        </a:solidFill>
        <a:latin typeface="+mn-lt"/>
        <a:ea typeface="+mn-ea"/>
        <a:cs typeface="+mn-cs"/>
      </a:defRPr>
    </a:lvl4pPr>
    <a:lvl5pPr marL="5529377" algn="l" defTabSz="2764688" rtl="0" eaLnBrk="1" latinLnBrk="0" hangingPunct="1">
      <a:defRPr sz="3628" kern="1200">
        <a:solidFill>
          <a:schemeClr val="tx1"/>
        </a:solidFill>
        <a:latin typeface="+mn-lt"/>
        <a:ea typeface="+mn-ea"/>
        <a:cs typeface="+mn-cs"/>
      </a:defRPr>
    </a:lvl5pPr>
    <a:lvl6pPr marL="6911721" algn="l" defTabSz="2764688" rtl="0" eaLnBrk="1" latinLnBrk="0" hangingPunct="1">
      <a:defRPr sz="3628" kern="1200">
        <a:solidFill>
          <a:schemeClr val="tx1"/>
        </a:solidFill>
        <a:latin typeface="+mn-lt"/>
        <a:ea typeface="+mn-ea"/>
        <a:cs typeface="+mn-cs"/>
      </a:defRPr>
    </a:lvl6pPr>
    <a:lvl7pPr marL="8294065" algn="l" defTabSz="2764688" rtl="0" eaLnBrk="1" latinLnBrk="0" hangingPunct="1">
      <a:defRPr sz="3628" kern="1200">
        <a:solidFill>
          <a:schemeClr val="tx1"/>
        </a:solidFill>
        <a:latin typeface="+mn-lt"/>
        <a:ea typeface="+mn-ea"/>
        <a:cs typeface="+mn-cs"/>
      </a:defRPr>
    </a:lvl7pPr>
    <a:lvl8pPr marL="9676409" algn="l" defTabSz="2764688" rtl="0" eaLnBrk="1" latinLnBrk="0" hangingPunct="1">
      <a:defRPr sz="3628" kern="1200">
        <a:solidFill>
          <a:schemeClr val="tx1"/>
        </a:solidFill>
        <a:latin typeface="+mn-lt"/>
        <a:ea typeface="+mn-ea"/>
        <a:cs typeface="+mn-cs"/>
      </a:defRPr>
    </a:lvl8pPr>
    <a:lvl9pPr marL="11058754" algn="l" defTabSz="2764688" rtl="0" eaLnBrk="1" latinLnBrk="0" hangingPunct="1">
      <a:defRPr sz="36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DCC1E0C-629D-4650-BC41-BDDEBD259134}" type="slidenum">
              <a:rPr lang="tr-TR" smtClean="0"/>
              <a:t>1</a:t>
            </a:fld>
            <a:endParaRPr lang="tr-TR"/>
          </a:p>
        </p:txBody>
      </p:sp>
    </p:spTree>
    <p:extLst>
      <p:ext uri="{BB962C8B-B14F-4D97-AF65-F5344CB8AC3E}">
        <p14:creationId xmlns:p14="http://schemas.microsoft.com/office/powerpoint/2010/main" val="3579228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tr-TR" smtClean="0"/>
              <a:t>Asıl başlık stili için tıklatın</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528E897-785C-408B-A8B8-580470C2302D}" type="datetimeFigureOut">
              <a:rPr lang="tr-TR" smtClean="0"/>
              <a:t>09/03/2022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2425816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28E897-785C-408B-A8B8-580470C2302D}" type="datetimeFigureOut">
              <a:rPr lang="tr-TR" smtClean="0"/>
              <a:t>09/03/2022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243415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28E897-785C-408B-A8B8-580470C2302D}" type="datetimeFigureOut">
              <a:rPr lang="tr-TR" smtClean="0"/>
              <a:t>09/03/2022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272610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28E897-785C-408B-A8B8-580470C2302D}" type="datetimeFigureOut">
              <a:rPr lang="tr-TR" smtClean="0"/>
              <a:t>09/03/2022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201826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tr-TR" smtClean="0"/>
              <a:t>Asıl başlık stili için tıklatın</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528E897-785C-408B-A8B8-580470C2302D}" type="datetimeFigureOut">
              <a:rPr lang="tr-TR" smtClean="0"/>
              <a:t>09/03/2022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315558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528E897-785C-408B-A8B8-580470C2302D}" type="datetimeFigureOut">
              <a:rPr lang="tr-TR" smtClean="0"/>
              <a:t>09/03/2022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377214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smtClean="0"/>
              <a:t>Asıl metin stillerini düzenlemek için tıklatın</a:t>
            </a:r>
          </a:p>
        </p:txBody>
      </p:sp>
      <p:sp>
        <p:nvSpPr>
          <p:cNvPr id="4" name="Content Placeholder 3"/>
          <p:cNvSpPr>
            <a:spLocks noGrp="1"/>
          </p:cNvSpPr>
          <p:nvPr>
            <p:ph sz="half" idx="2"/>
          </p:nvPr>
        </p:nvSpPr>
        <p:spPr>
          <a:xfrm>
            <a:off x="1735783" y="11834740"/>
            <a:ext cx="10660769" cy="174071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smtClean="0"/>
              <a:t>Asıl metin stillerini düzenlemek için tıklatın</a:t>
            </a:r>
          </a:p>
        </p:txBody>
      </p:sp>
      <p:sp>
        <p:nvSpPr>
          <p:cNvPr id="6" name="Content Placeholder 5"/>
          <p:cNvSpPr>
            <a:spLocks noGrp="1"/>
          </p:cNvSpPr>
          <p:nvPr>
            <p:ph sz="quarter" idx="4"/>
          </p:nvPr>
        </p:nvSpPr>
        <p:spPr>
          <a:xfrm>
            <a:off x="12757489" y="11834740"/>
            <a:ext cx="10713272" cy="174071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28E897-785C-408B-A8B8-580470C2302D}" type="datetimeFigureOut">
              <a:rPr lang="tr-TR" smtClean="0"/>
              <a:t>09/03/2022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44009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528E897-785C-408B-A8B8-580470C2302D}" type="datetimeFigureOut">
              <a:rPr lang="tr-TR" smtClean="0"/>
              <a:t>09/03/2022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159464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8E897-785C-408B-A8B8-580470C2302D}" type="datetimeFigureOut">
              <a:rPr lang="tr-TR" smtClean="0"/>
              <a:t>09/03/2022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141391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smtClean="0"/>
              <a:t>Asıl başlık stili için tıklatın</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528E897-785C-408B-A8B8-580470C2302D}" type="datetimeFigureOut">
              <a:rPr lang="tr-TR" smtClean="0"/>
              <a:t>09/03/2022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65286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528E897-785C-408B-A8B8-580470C2302D}" type="datetimeFigureOut">
              <a:rPr lang="tr-TR" smtClean="0"/>
              <a:t>09/03/2022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918AA4-3895-43D7-90B3-30AAD3B11822}" type="slidenum">
              <a:rPr lang="tr-TR" smtClean="0"/>
              <a:t>‹#›</a:t>
            </a:fld>
            <a:endParaRPr lang="tr-TR"/>
          </a:p>
        </p:txBody>
      </p:sp>
    </p:spTree>
    <p:extLst>
      <p:ext uri="{BB962C8B-B14F-4D97-AF65-F5344CB8AC3E}">
        <p14:creationId xmlns:p14="http://schemas.microsoft.com/office/powerpoint/2010/main" val="242955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9528E897-785C-408B-A8B8-580470C2302D}" type="datetimeFigureOut">
              <a:rPr lang="tr-TR" smtClean="0"/>
              <a:t>09/03/2022</a:t>
            </a:fld>
            <a:endParaRPr lang="tr-TR"/>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C2918AA4-3895-43D7-90B3-30AAD3B11822}" type="slidenum">
              <a:rPr lang="tr-TR" smtClean="0"/>
              <a:t>‹#›</a:t>
            </a:fld>
            <a:endParaRPr lang="tr-TR"/>
          </a:p>
        </p:txBody>
      </p:sp>
    </p:spTree>
    <p:extLst>
      <p:ext uri="{BB962C8B-B14F-4D97-AF65-F5344CB8AC3E}">
        <p14:creationId xmlns:p14="http://schemas.microsoft.com/office/powerpoint/2010/main" val="3201126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18890" y="4748546"/>
            <a:ext cx="10789920" cy="461665"/>
          </a:xfrm>
          <a:prstGeom prst="rect">
            <a:avLst/>
          </a:prstGeom>
          <a:solidFill>
            <a:schemeClr val="accent4">
              <a:lumMod val="75000"/>
            </a:schemeClr>
          </a:solidFill>
        </p:spPr>
        <p:txBody>
          <a:bodyPr wrap="square" lIns="90000" rtlCol="0">
            <a:spAutoFit/>
          </a:bodyPr>
          <a:lstStyle/>
          <a:p>
            <a:r>
              <a:rPr lang="tr-TR" sz="2400" b="1" dirty="0" err="1" smtClean="0">
                <a:solidFill>
                  <a:schemeClr val="accent5">
                    <a:lumMod val="50000"/>
                  </a:schemeClr>
                </a:solidFill>
                <a:latin typeface="Times New Roman" panose="02020603050405020304" pitchFamily="18" charset="0"/>
                <a:cs typeface="Times New Roman" panose="02020603050405020304" pitchFamily="18" charset="0"/>
              </a:rPr>
              <a:t>Introduction</a:t>
            </a:r>
            <a:endParaRPr lang="tr-TR" sz="24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5" name="Metin kutusu 4"/>
          <p:cNvSpPr txBox="1"/>
          <p:nvPr/>
        </p:nvSpPr>
        <p:spPr>
          <a:xfrm>
            <a:off x="1066800" y="5388637"/>
            <a:ext cx="10789920" cy="2862322"/>
          </a:xfrm>
          <a:prstGeom prst="rect">
            <a:avLst/>
          </a:prstGeom>
          <a:noFill/>
        </p:spPr>
        <p:txBody>
          <a:bodyPr wrap="square" rtlCol="0">
            <a:spAutoFit/>
          </a:bodyPr>
          <a:lstStyle/>
          <a:p>
            <a:pPr>
              <a:lnSpc>
                <a:spcPct val="150000"/>
              </a:lnSpc>
            </a:pPr>
            <a:r>
              <a:rPr lang="en-US" sz="2400" b="0" i="0" u="none" strike="noStrike" baseline="0" dirty="0" smtClean="0">
                <a:solidFill>
                  <a:srgbClr val="000000"/>
                </a:solidFill>
                <a:latin typeface="Times New Roman" panose="02020603050405020304" pitchFamily="18" charset="0"/>
                <a:cs typeface="Times New Roman" panose="02020603050405020304" pitchFamily="18" charset="0"/>
              </a:rPr>
              <a:t>COVID-19 vaccination is of great importance for patients with kidney diseases who have high mortality rate associated with this infection.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In</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study</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from</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our</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country</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289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patients</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with</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chronic</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kidney</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disease</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were</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involved</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and</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82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patients</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baseline="0" dirty="0" err="1" smtClean="0">
                <a:solidFill>
                  <a:srgbClr val="000000"/>
                </a:solidFill>
                <a:latin typeface="Times New Roman" panose="02020603050405020304" pitchFamily="18" charset="0"/>
                <a:cs typeface="Times New Roman" panose="02020603050405020304" pitchFamily="18" charset="0"/>
              </a:rPr>
              <a:t>died</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a:t>
            </a:r>
            <a:r>
              <a:rPr lang="tr-TR" sz="2400" b="0" i="0" u="none" strike="noStrike"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dirty="0" err="1" smtClean="0">
                <a:solidFill>
                  <a:srgbClr val="000000"/>
                </a:solidFill>
                <a:latin typeface="Times New Roman" panose="02020603050405020304" pitchFamily="18" charset="0"/>
                <a:cs typeface="Times New Roman" panose="02020603050405020304" pitchFamily="18" charset="0"/>
              </a:rPr>
              <a:t>Dialysis</a:t>
            </a:r>
            <a:r>
              <a:rPr lang="tr-TR" sz="2400" b="0" i="0" u="none" strike="noStrike" dirty="0" smtClean="0">
                <a:solidFill>
                  <a:srgbClr val="000000"/>
                </a:solidFill>
                <a:latin typeface="Times New Roman" panose="02020603050405020304" pitchFamily="18" charset="0"/>
                <a:cs typeface="Times New Roman" panose="02020603050405020304" pitchFamily="18" charset="0"/>
              </a:rPr>
              <a:t> </a:t>
            </a:r>
            <a:r>
              <a:rPr lang="tr-TR" sz="2400" b="0" i="0" u="none" strike="noStrike" dirty="0" err="1" smtClean="0">
                <a:solidFill>
                  <a:srgbClr val="000000"/>
                </a:solidFill>
                <a:latin typeface="Times New Roman" panose="02020603050405020304" pitchFamily="18" charset="0"/>
                <a:cs typeface="Times New Roman" panose="02020603050405020304" pitchFamily="18" charset="0"/>
              </a:rPr>
              <a:t>patients</a:t>
            </a:r>
            <a:r>
              <a:rPr lang="tr-TR" sz="2400" b="0" i="0" u="none" strike="noStrike" dirty="0" smtClean="0">
                <a:solidFill>
                  <a:srgbClr val="000000"/>
                </a:solidFill>
                <a:latin typeface="Times New Roman" panose="02020603050405020304" pitchFamily="18" charset="0"/>
                <a:cs typeface="Times New Roman" panose="02020603050405020304" pitchFamily="18" charset="0"/>
              </a:rPr>
              <a:t> has </a:t>
            </a:r>
            <a:r>
              <a:rPr lang="tr-TR" sz="2400" b="0" i="0" u="none" strike="noStrike" dirty="0" err="1" smtClean="0">
                <a:solidFill>
                  <a:srgbClr val="000000"/>
                </a:solidFill>
                <a:latin typeface="Times New Roman" panose="02020603050405020304" pitchFamily="18" charset="0"/>
                <a:cs typeface="Times New Roman" panose="02020603050405020304" pitchFamily="18" charset="0"/>
              </a:rPr>
              <a:t>even</a:t>
            </a:r>
            <a:r>
              <a:rPr lang="tr-TR" sz="2400" dirty="0">
                <a:solidFill>
                  <a:srgbClr val="000000"/>
                </a:solidFill>
                <a:latin typeface="Times New Roman" panose="02020603050405020304" pitchFamily="18" charset="0"/>
                <a:cs typeface="Times New Roman" panose="02020603050405020304" pitchFamily="18" charset="0"/>
              </a:rPr>
              <a:t> </a:t>
            </a:r>
            <a:r>
              <a:rPr lang="tr-TR" sz="2400" dirty="0" err="1" smtClean="0">
                <a:solidFill>
                  <a:srgbClr val="000000"/>
                </a:solidFill>
                <a:latin typeface="Times New Roman" panose="02020603050405020304" pitchFamily="18" charset="0"/>
                <a:cs typeface="Times New Roman" panose="02020603050405020304" pitchFamily="18" charset="0"/>
              </a:rPr>
              <a:t>higher</a:t>
            </a:r>
            <a:r>
              <a:rPr lang="tr-TR" sz="2400" dirty="0" smtClean="0">
                <a:solidFill>
                  <a:srgbClr val="000000"/>
                </a:solidFill>
                <a:latin typeface="Times New Roman" panose="02020603050405020304" pitchFamily="18" charset="0"/>
                <a:cs typeface="Times New Roman" panose="02020603050405020304" pitchFamily="18" charset="0"/>
              </a:rPr>
              <a:t> </a:t>
            </a:r>
            <a:r>
              <a:rPr lang="tr-TR" sz="2400" dirty="0" err="1" smtClean="0">
                <a:solidFill>
                  <a:srgbClr val="000000"/>
                </a:solidFill>
                <a:latin typeface="Times New Roman" panose="02020603050405020304" pitchFamily="18" charset="0"/>
                <a:cs typeface="Times New Roman" panose="02020603050405020304" pitchFamily="18" charset="0"/>
              </a:rPr>
              <a:t>mortality</a:t>
            </a:r>
            <a:r>
              <a:rPr lang="tr-TR" sz="2400" dirty="0" smtClean="0">
                <a:solidFill>
                  <a:srgbClr val="000000"/>
                </a:solidFill>
                <a:latin typeface="Times New Roman" panose="02020603050405020304" pitchFamily="18" charset="0"/>
                <a:cs typeface="Times New Roman" panose="02020603050405020304" pitchFamily="18" charset="0"/>
              </a:rPr>
              <a:t> rate. </a:t>
            </a:r>
            <a:r>
              <a:rPr lang="en-US" sz="2400" b="0" i="0" u="none" strike="noStrike" baseline="0" dirty="0" smtClean="0">
                <a:solidFill>
                  <a:srgbClr val="000000"/>
                </a:solidFill>
                <a:latin typeface="Times New Roman" panose="02020603050405020304" pitchFamily="18" charset="0"/>
                <a:cs typeface="Times New Roman" panose="02020603050405020304" pitchFamily="18" charset="0"/>
              </a:rPr>
              <a:t>Herein, we investigated the attitudes of patients with kidney disease towards vaccines. </a:t>
            </a:r>
            <a:endParaRPr lang="tr-TR" sz="24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1018890" y="9536760"/>
            <a:ext cx="10789920" cy="2308324"/>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In this survey study, patients followed up in the nephrology outpatient clinic were applied a questionnaire. Attitude towards vaccination and factors associated with vaccination rate were analyzed. SPSS Statistics 21.0 program was used for statistical analysis.</a:t>
            </a:r>
            <a:endParaRPr lang="tr-TR" sz="24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022760" y="8687696"/>
            <a:ext cx="10786050" cy="461665"/>
          </a:xfrm>
          <a:prstGeom prst="rect">
            <a:avLst/>
          </a:prstGeom>
          <a:solidFill>
            <a:schemeClr val="accent4">
              <a:lumMod val="75000"/>
            </a:schemeClr>
          </a:solidFill>
        </p:spPr>
        <p:txBody>
          <a:bodyPr wrap="square" rtlCol="0">
            <a:spAutoFit/>
          </a:bodyPr>
          <a:lstStyle/>
          <a:p>
            <a:r>
              <a:rPr lang="tr-TR" sz="2400" b="1" dirty="0" err="1" smtClean="0">
                <a:solidFill>
                  <a:schemeClr val="accent5">
                    <a:lumMod val="50000"/>
                  </a:schemeClr>
                </a:solidFill>
                <a:latin typeface="Times New Roman" panose="02020603050405020304" pitchFamily="18" charset="0"/>
                <a:cs typeface="Times New Roman" panose="02020603050405020304" pitchFamily="18" charset="0"/>
              </a:rPr>
              <a:t>Methodology</a:t>
            </a:r>
            <a:endParaRPr lang="tr-TR" sz="24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8" name="Metin kutusu 7"/>
          <p:cNvSpPr txBox="1"/>
          <p:nvPr/>
        </p:nvSpPr>
        <p:spPr>
          <a:xfrm>
            <a:off x="1018890" y="12201935"/>
            <a:ext cx="10789920" cy="461665"/>
          </a:xfrm>
          <a:prstGeom prst="rect">
            <a:avLst/>
          </a:prstGeom>
          <a:solidFill>
            <a:schemeClr val="accent4">
              <a:lumMod val="75000"/>
            </a:schemeClr>
          </a:solidFill>
        </p:spPr>
        <p:txBody>
          <a:bodyPr wrap="square" rtlCol="0">
            <a:spAutoFit/>
          </a:bodyPr>
          <a:lstStyle/>
          <a:p>
            <a:r>
              <a:rPr lang="tr-TR" sz="2400" b="1" dirty="0" err="1" smtClean="0">
                <a:solidFill>
                  <a:schemeClr val="accent5">
                    <a:lumMod val="50000"/>
                  </a:schemeClr>
                </a:solidFill>
                <a:latin typeface="Times New Roman" panose="02020603050405020304" pitchFamily="18" charset="0"/>
                <a:cs typeface="Times New Roman" panose="02020603050405020304" pitchFamily="18" charset="0"/>
              </a:rPr>
              <a:t>Results</a:t>
            </a:r>
            <a:endParaRPr lang="tr-TR" sz="24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9" name="Metin kutusu 8"/>
          <p:cNvSpPr txBox="1"/>
          <p:nvPr/>
        </p:nvSpPr>
        <p:spPr>
          <a:xfrm>
            <a:off x="1018890" y="13149335"/>
            <a:ext cx="10789920" cy="5632311"/>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249 patients were included. The mean age was 58.08±16.29 years and the mean duration of kidney disease was 6.30±8.16 years. 88 patients (38.9%) were ≥65 years of age. 208 patients (90.4%) were vaccinated</a:t>
            </a:r>
            <a:r>
              <a:rPr lang="tr-TR" sz="2400" dirty="0" smtClean="0">
                <a:latin typeface="Times New Roman" panose="02020603050405020304" pitchFamily="18" charset="0"/>
                <a:cs typeface="Times New Roman" panose="02020603050405020304" pitchFamily="18" charset="0"/>
              </a:rPr>
              <a:t> (Figure-1)</a:t>
            </a:r>
            <a:r>
              <a:rPr lang="en-US" sz="2400" dirty="0" smtClean="0">
                <a:latin typeface="Times New Roman" panose="02020603050405020304" pitchFamily="18" charset="0"/>
                <a:cs typeface="Times New Roman" panose="02020603050405020304" pitchFamily="18" charset="0"/>
              </a:rPr>
              <a:t>. 138 patients (63%) decided to get vaccinated with their own choice, 61 patients (27.9%) followed the advice of health staff</a:t>
            </a:r>
            <a:r>
              <a:rPr lang="tr-TR" sz="2400" dirty="0" smtClean="0">
                <a:latin typeface="Times New Roman" panose="02020603050405020304" pitchFamily="18" charset="0"/>
                <a:cs typeface="Times New Roman" panose="02020603050405020304" pitchFamily="18" charset="0"/>
              </a:rPr>
              <a:t> (Figure-1)</a:t>
            </a:r>
            <a:r>
              <a:rPr lang="en-US" sz="2400" dirty="0" smtClean="0">
                <a:latin typeface="Times New Roman" panose="02020603050405020304" pitchFamily="18" charset="0"/>
                <a:cs typeface="Times New Roman" panose="02020603050405020304" pitchFamily="18" charset="0"/>
              </a:rPr>
              <a:t>. Social media is the most common source for COVID-19 vaccine information (n=95, 45%), health care workers were in the second order (n=82, 38.9%). The majority of patients (n=196, 86.3%) think that pandemic will slow down with vaccination and 163 patients (69.7%) think that vaccine should be mandatory. 27 patients (11.6%) canceled/delayed their own or relatives’ vaccination with fear of side effects. </a:t>
            </a:r>
            <a:endParaRPr lang="tr-TR" sz="2400"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13121640" y="21335934"/>
            <a:ext cx="10789920" cy="461665"/>
          </a:xfrm>
          <a:prstGeom prst="rect">
            <a:avLst/>
          </a:prstGeom>
          <a:solidFill>
            <a:schemeClr val="accent4">
              <a:lumMod val="75000"/>
            </a:schemeClr>
          </a:solidFill>
        </p:spPr>
        <p:txBody>
          <a:bodyPr wrap="square" rtlCol="0">
            <a:spAutoFit/>
          </a:bodyPr>
          <a:lstStyle/>
          <a:p>
            <a:r>
              <a:rPr lang="tr-TR" sz="2400" b="1" dirty="0" err="1" smtClean="0">
                <a:solidFill>
                  <a:schemeClr val="accent5">
                    <a:lumMod val="50000"/>
                  </a:schemeClr>
                </a:solidFill>
                <a:latin typeface="Times New Roman" panose="02020603050405020304" pitchFamily="18" charset="0"/>
                <a:cs typeface="Times New Roman" panose="02020603050405020304" pitchFamily="18" charset="0"/>
              </a:rPr>
              <a:t>Conclusion</a:t>
            </a:r>
            <a:endParaRPr lang="tr-TR" sz="24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1" name="Metin kutusu 10"/>
          <p:cNvSpPr txBox="1"/>
          <p:nvPr/>
        </p:nvSpPr>
        <p:spPr>
          <a:xfrm>
            <a:off x="13121640" y="21916927"/>
            <a:ext cx="10789920" cy="1200329"/>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Sufficient information from a proper source about the effectiveness, potential side effects and the benefits of widespread vaccination would increase vaccination rate. </a:t>
            </a:r>
            <a:endParaRPr lang="tr-TR" sz="2400"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13121640" y="24546922"/>
            <a:ext cx="8641080" cy="6463308"/>
          </a:xfrm>
          <a:prstGeom prst="rect">
            <a:avLst/>
          </a:prstGeom>
          <a:noFill/>
        </p:spPr>
        <p:txBody>
          <a:bodyPr wrap="square" rtlCol="0">
            <a:spAutoFit/>
          </a:bodyPr>
          <a:lstStyle/>
          <a:p>
            <a:pPr hangingPunct="0"/>
            <a:r>
              <a:rPr lang="tr-TR" sz="1800" dirty="0" smtClean="0">
                <a:latin typeface="Times New Roman" panose="02020603050405020304" pitchFamily="18" charset="0"/>
                <a:cs typeface="Times New Roman" panose="02020603050405020304" pitchFamily="18" charset="0"/>
              </a:rPr>
              <a:t>1.Ozturk </a:t>
            </a:r>
            <a:r>
              <a:rPr lang="tr-TR" sz="1800" dirty="0">
                <a:latin typeface="Times New Roman" panose="02020603050405020304" pitchFamily="18" charset="0"/>
                <a:cs typeface="Times New Roman" panose="02020603050405020304" pitchFamily="18" charset="0"/>
              </a:rPr>
              <a:t>S, </a:t>
            </a:r>
            <a:r>
              <a:rPr lang="tr-TR" sz="1800" dirty="0" err="1">
                <a:latin typeface="Times New Roman" panose="02020603050405020304" pitchFamily="18" charset="0"/>
                <a:cs typeface="Times New Roman" panose="02020603050405020304" pitchFamily="18" charset="0"/>
              </a:rPr>
              <a:t>Turgutalp</a:t>
            </a:r>
            <a:r>
              <a:rPr lang="tr-TR" sz="1800" dirty="0">
                <a:latin typeface="Times New Roman" panose="02020603050405020304" pitchFamily="18" charset="0"/>
                <a:cs typeface="Times New Roman" panose="02020603050405020304" pitchFamily="18" charset="0"/>
              </a:rPr>
              <a:t> K, </a:t>
            </a:r>
            <a:r>
              <a:rPr lang="tr-TR" sz="1800" dirty="0" err="1">
                <a:latin typeface="Times New Roman" panose="02020603050405020304" pitchFamily="18" charset="0"/>
                <a:cs typeface="Times New Roman" panose="02020603050405020304" pitchFamily="18" charset="0"/>
              </a:rPr>
              <a:t>Arici</a:t>
            </a:r>
            <a:r>
              <a:rPr lang="tr-TR" sz="1800" dirty="0">
                <a:latin typeface="Times New Roman" panose="02020603050405020304" pitchFamily="18" charset="0"/>
                <a:cs typeface="Times New Roman" panose="02020603050405020304" pitchFamily="18" charset="0"/>
              </a:rPr>
              <a:t> M, et al. </a:t>
            </a:r>
            <a:r>
              <a:rPr lang="tr-TR" sz="1800" dirty="0" err="1">
                <a:latin typeface="Times New Roman" panose="02020603050405020304" pitchFamily="18" charset="0"/>
                <a:cs typeface="Times New Roman" panose="02020603050405020304" pitchFamily="18" charset="0"/>
              </a:rPr>
              <a:t>Mortality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analysis</a:t>
            </a:r>
            <a:r>
              <a:rPr lang="tr-TR" sz="1800" dirty="0">
                <a:latin typeface="Times New Roman" panose="02020603050405020304" pitchFamily="18" charset="0"/>
                <a:cs typeface="Times New Roman" panose="02020603050405020304" pitchFamily="18" charset="0"/>
              </a:rPr>
              <a:t> of COVID-19 </a:t>
            </a:r>
            <a:r>
              <a:rPr lang="tr-TR" sz="1800" dirty="0" err="1">
                <a:latin typeface="Times New Roman" panose="02020603050405020304" pitchFamily="18" charset="0"/>
                <a:cs typeface="Times New Roman" panose="02020603050405020304" pitchFamily="18" charset="0"/>
              </a:rPr>
              <a:t>infection</a:t>
            </a:r>
            <a:r>
              <a:rPr lang="tr-TR" sz="1800" dirty="0">
                <a:latin typeface="Times New Roman" panose="02020603050405020304" pitchFamily="18" charset="0"/>
                <a:cs typeface="Times New Roman" panose="02020603050405020304" pitchFamily="18" charset="0"/>
              </a:rPr>
              <a:t> in </a:t>
            </a:r>
            <a:r>
              <a:rPr lang="tr-TR" sz="1800" dirty="0" err="1">
                <a:latin typeface="Times New Roman" panose="02020603050405020304" pitchFamily="18" charset="0"/>
                <a:cs typeface="Times New Roman" panose="02020603050405020304" pitchFamily="18" charset="0"/>
              </a:rPr>
              <a:t>chronic</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kidney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disease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haemodialysis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and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renal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transplant</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patients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compared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with</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patients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without</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kidney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disease</a:t>
            </a:r>
            <a:r>
              <a:rPr lang="tr-TR" sz="1800" dirty="0">
                <a:latin typeface="Times New Roman" panose="02020603050405020304" pitchFamily="18" charset="0"/>
                <a:cs typeface="Times New Roman" panose="02020603050405020304" pitchFamily="18" charset="0"/>
              </a:rPr>
              <a:t>: a </a:t>
            </a:r>
            <a:r>
              <a:rPr lang="tr-TR" sz="1800" dirty="0" err="1">
                <a:latin typeface="Times New Roman" panose="02020603050405020304" pitchFamily="18" charset="0"/>
                <a:cs typeface="Times New Roman" panose="02020603050405020304" pitchFamily="18" charset="0"/>
              </a:rPr>
              <a:t>nationwide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analysis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from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Turkey</a:t>
            </a:r>
            <a:r>
              <a:rPr lang="tr-TR" sz="1800" dirty="0">
                <a:latin typeface="Times New Roman" panose="02020603050405020304" pitchFamily="18" charset="0"/>
                <a:cs typeface="Times New Roman" panose="02020603050405020304" pitchFamily="18" charset="0"/>
              </a:rPr>
              <a:t>. </a:t>
            </a:r>
            <a:r>
              <a:rPr lang="tr-TR" sz="1800" i="1" dirty="0" err="1">
                <a:latin typeface="Times New Roman" panose="02020603050405020304" pitchFamily="18" charset="0"/>
                <a:cs typeface="Times New Roman" panose="02020603050405020304" pitchFamily="18" charset="0"/>
              </a:rPr>
              <a:t>Nephrol</a:t>
            </a:r>
            <a:r>
              <a:rPr lang="tr-TR" sz="1800" i="1" dirty="0">
                <a:latin typeface="Times New Roman" panose="02020603050405020304" pitchFamily="18" charset="0"/>
                <a:cs typeface="Times New Roman" panose="02020603050405020304" pitchFamily="18" charset="0"/>
              </a:rPr>
              <a:t> Dial </a:t>
            </a:r>
            <a:r>
              <a:rPr lang="tr-TR" sz="1800" i="1" dirty="0" err="1">
                <a:latin typeface="Times New Roman" panose="02020603050405020304" pitchFamily="18" charset="0"/>
                <a:cs typeface="Times New Roman" panose="02020603050405020304" pitchFamily="18" charset="0"/>
              </a:rPr>
              <a:t>Transplant</a:t>
            </a:r>
            <a:r>
              <a:rPr lang="tr-TR" sz="1800" dirty="0">
                <a:latin typeface="Times New Roman" panose="02020603050405020304" pitchFamily="18" charset="0"/>
                <a:cs typeface="Times New Roman" panose="02020603050405020304" pitchFamily="18" charset="0"/>
              </a:rPr>
              <a:t>. 2020;35(12):2083-2095. doi:10.1093/</a:t>
            </a:r>
            <a:r>
              <a:rPr lang="tr-TR" sz="1800" dirty="0" err="1">
                <a:latin typeface="Times New Roman" panose="02020603050405020304" pitchFamily="18" charset="0"/>
                <a:cs typeface="Times New Roman" panose="02020603050405020304" pitchFamily="18" charset="0"/>
              </a:rPr>
              <a:t>ndt</a:t>
            </a:r>
            <a:r>
              <a:rPr lang="tr-TR" sz="1800" dirty="0">
                <a:latin typeface="Times New Roman" panose="02020603050405020304" pitchFamily="18" charset="0"/>
                <a:cs typeface="Times New Roman" panose="02020603050405020304" pitchFamily="18" charset="0"/>
              </a:rPr>
              <a:t>/gfaa271</a:t>
            </a:r>
            <a:endParaRPr lang="tr-TR" sz="1800" dirty="0" smtClean="0">
              <a:latin typeface="Times New Roman" panose="02020603050405020304" pitchFamily="18" charset="0"/>
              <a:cs typeface="Times New Roman" panose="02020603050405020304" pitchFamily="18" charset="0"/>
            </a:endParaRPr>
          </a:p>
          <a:p>
            <a:pPr hangingPunct="0"/>
            <a:r>
              <a:rPr lang="tr-TR" sz="1800" dirty="0">
                <a:latin typeface="Times New Roman" panose="02020603050405020304" pitchFamily="18" charset="0"/>
                <a:cs typeface="Times New Roman" panose="02020603050405020304" pitchFamily="18" charset="0"/>
              </a:rPr>
              <a:t>2</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Alvarez-</a:t>
            </a:r>
            <a:r>
              <a:rPr lang="en-US" sz="1800" dirty="0" err="1">
                <a:latin typeface="Times New Roman" panose="02020603050405020304" pitchFamily="18" charset="0"/>
                <a:cs typeface="Times New Roman" panose="02020603050405020304" pitchFamily="18" charset="0"/>
              </a:rPr>
              <a:t>Belon</a:t>
            </a:r>
            <a:r>
              <a:rPr lang="en-US" sz="1800" dirty="0">
                <a:latin typeface="Times New Roman" panose="02020603050405020304" pitchFamily="18" charset="0"/>
                <a:cs typeface="Times New Roman" panose="02020603050405020304" pitchFamily="18" charset="0"/>
              </a:rPr>
              <a:t> L, </a:t>
            </a:r>
            <a:r>
              <a:rPr lang="en-US" sz="1800" dirty="0" err="1">
                <a:latin typeface="Times New Roman" panose="02020603050405020304" pitchFamily="18" charset="0"/>
                <a:cs typeface="Times New Roman" panose="02020603050405020304" pitchFamily="18" charset="0"/>
              </a:rPr>
              <a:t>Sarnowski</a:t>
            </a:r>
            <a:r>
              <a:rPr lang="en-US" sz="1800" dirty="0">
                <a:latin typeface="Times New Roman" panose="02020603050405020304" pitchFamily="18" charset="0"/>
                <a:cs typeface="Times New Roman" panose="02020603050405020304" pitchFamily="18" charset="0"/>
              </a:rPr>
              <a:t> A, </a:t>
            </a:r>
            <a:r>
              <a:rPr lang="en-US" sz="1800" dirty="0" err="1">
                <a:latin typeface="Times New Roman" panose="02020603050405020304" pitchFamily="18" charset="0"/>
                <a:cs typeface="Times New Roman" panose="02020603050405020304" pitchFamily="18" charset="0"/>
              </a:rPr>
              <a:t>Forni</a:t>
            </a:r>
            <a:r>
              <a:rPr lang="en-US" sz="1800" dirty="0">
                <a:latin typeface="Times New Roman" panose="02020603050405020304" pitchFamily="18" charset="0"/>
                <a:cs typeface="Times New Roman" panose="02020603050405020304" pitchFamily="18" charset="0"/>
              </a:rPr>
              <a:t> LG. COVID-19 infection and the kidney. Br J </a:t>
            </a:r>
            <a:r>
              <a:rPr lang="en-US" sz="1800" dirty="0" err="1">
                <a:latin typeface="Times New Roman" panose="02020603050405020304" pitchFamily="18" charset="0"/>
                <a:cs typeface="Times New Roman" panose="02020603050405020304" pitchFamily="18" charset="0"/>
              </a:rPr>
              <a:t>Hosp</a:t>
            </a:r>
            <a:r>
              <a:rPr lang="en-US" sz="1800" dirty="0">
                <a:latin typeface="Times New Roman" panose="02020603050405020304" pitchFamily="18" charset="0"/>
                <a:cs typeface="Times New Roman" panose="02020603050405020304" pitchFamily="18" charset="0"/>
              </a:rPr>
              <a:t> Med (</a:t>
            </a:r>
            <a:r>
              <a:rPr lang="en-US" sz="1800" dirty="0" err="1">
                <a:latin typeface="Times New Roman" panose="02020603050405020304" pitchFamily="18" charset="0"/>
                <a:cs typeface="Times New Roman" panose="02020603050405020304" pitchFamily="18" charset="0"/>
              </a:rPr>
              <a:t>Lond</a:t>
            </a:r>
            <a:r>
              <a:rPr lang="en-US" sz="1800" dirty="0">
                <a:latin typeface="Times New Roman" panose="02020603050405020304" pitchFamily="18" charset="0"/>
                <a:cs typeface="Times New Roman" panose="02020603050405020304" pitchFamily="18" charset="0"/>
              </a:rPr>
              <a:t>). 2020 Oct 2;81(10):1-8.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10.12968/hmed.2020.0574</a:t>
            </a:r>
            <a:endParaRPr lang="tr-TR" sz="1800" dirty="0">
              <a:latin typeface="Times New Roman" panose="02020603050405020304" pitchFamily="18" charset="0"/>
              <a:cs typeface="Times New Roman" panose="02020603050405020304" pitchFamily="18" charset="0"/>
            </a:endParaRPr>
          </a:p>
          <a:p>
            <a:pPr hangingPunct="0"/>
            <a:r>
              <a:rPr lang="tr-TR" sz="1800" dirty="0">
                <a:latin typeface="Times New Roman" panose="02020603050405020304" pitchFamily="18" charset="0"/>
                <a:cs typeface="Times New Roman" panose="02020603050405020304" pitchFamily="18" charset="0"/>
              </a:rPr>
              <a:t>3</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Xiao, G., Hu, H., Wu, F., et al Acute kidney injury in patients hospitalized with COVID-19 in </a:t>
            </a:r>
            <a:r>
              <a:rPr lang="en-US" sz="1800" dirty="0" err="1">
                <a:latin typeface="Times New Roman" panose="02020603050405020304" pitchFamily="18" charset="0"/>
                <a:cs typeface="Times New Roman" panose="02020603050405020304" pitchFamily="18" charset="0"/>
              </a:rPr>
              <a:t>Wuhan,China</a:t>
            </a:r>
            <a:r>
              <a:rPr lang="en-US" sz="1800" dirty="0">
                <a:latin typeface="Times New Roman" panose="02020603050405020304" pitchFamily="18" charset="0"/>
                <a:cs typeface="Times New Roman" panose="02020603050405020304" pitchFamily="18" charset="0"/>
              </a:rPr>
              <a:t>: A single center </a:t>
            </a:r>
            <a:r>
              <a:rPr lang="en-US" sz="1800" dirty="0" err="1">
                <a:latin typeface="Times New Roman" panose="02020603050405020304" pitchFamily="18" charset="0"/>
                <a:cs typeface="Times New Roman" panose="02020603050405020304" pitchFamily="18" charset="0"/>
              </a:rPr>
              <a:t>retropective</a:t>
            </a:r>
            <a:r>
              <a:rPr lang="en-US" sz="1800" dirty="0">
                <a:latin typeface="Times New Roman" panose="02020603050405020304" pitchFamily="18" charset="0"/>
                <a:cs typeface="Times New Roman" panose="02020603050405020304" pitchFamily="18" charset="0"/>
              </a:rPr>
              <a:t> observational study. 2020.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10.12122/j.issn.1673-4254.2021.02.01</a:t>
            </a:r>
            <a:endParaRPr lang="tr-TR" sz="1800" dirty="0">
              <a:latin typeface="Times New Roman" panose="02020603050405020304" pitchFamily="18" charset="0"/>
              <a:cs typeface="Times New Roman" panose="02020603050405020304" pitchFamily="18" charset="0"/>
            </a:endParaRPr>
          </a:p>
          <a:p>
            <a:pPr hangingPunct="0"/>
            <a:r>
              <a:rPr lang="tr-TR" sz="1800" dirty="0">
                <a:latin typeface="Times New Roman" panose="02020603050405020304" pitchFamily="18" charset="0"/>
                <a:cs typeface="Times New Roman" panose="02020603050405020304" pitchFamily="18" charset="0"/>
              </a:rPr>
              <a:t>4</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F </a:t>
            </a:r>
            <a:r>
              <a:rPr lang="en-US" sz="1800" dirty="0" err="1">
                <a:latin typeface="Times New Roman" panose="02020603050405020304" pitchFamily="18" charset="0"/>
                <a:cs typeface="Times New Roman" panose="02020603050405020304" pitchFamily="18" charset="0"/>
              </a:rPr>
              <a:t>Caramelo</a:t>
            </a:r>
            <a:r>
              <a:rPr lang="en-US" sz="1800" dirty="0">
                <a:latin typeface="Times New Roman" panose="02020603050405020304" pitchFamily="18" charset="0"/>
                <a:cs typeface="Times New Roman" panose="02020603050405020304" pitchFamily="18" charset="0"/>
              </a:rPr>
              <a:t>, N Ferreira, B </a:t>
            </a:r>
            <a:r>
              <a:rPr lang="en-US" sz="1800" dirty="0" err="1">
                <a:latin typeface="Times New Roman" panose="02020603050405020304" pitchFamily="18" charset="0"/>
                <a:cs typeface="Times New Roman" panose="02020603050405020304" pitchFamily="18" charset="0"/>
              </a:rPr>
              <a:t>Oliveiros</a:t>
            </a:r>
            <a:r>
              <a:rPr lang="en-US" sz="1800" dirty="0">
                <a:latin typeface="Times New Roman" panose="02020603050405020304" pitchFamily="18" charset="0"/>
                <a:cs typeface="Times New Roman" panose="02020603050405020304" pitchFamily="18" charset="0"/>
              </a:rPr>
              <a:t>. Estimation of risk factors for COVID-19 mortality - preliminary results. 2020.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https://doi.org/10.1101/2020.02.24.20027268</a:t>
            </a:r>
            <a:endParaRPr lang="tr-TR" sz="1800" dirty="0">
              <a:latin typeface="Times New Roman" panose="02020603050405020304" pitchFamily="18" charset="0"/>
              <a:cs typeface="Times New Roman" panose="02020603050405020304" pitchFamily="18" charset="0"/>
            </a:endParaRPr>
          </a:p>
          <a:p>
            <a:pPr hangingPunct="0"/>
            <a:r>
              <a:rPr lang="tr-TR" sz="1800" dirty="0">
                <a:latin typeface="Times New Roman" panose="02020603050405020304" pitchFamily="18" charset="0"/>
                <a:cs typeface="Times New Roman" panose="02020603050405020304" pitchFamily="18" charset="0"/>
              </a:rPr>
              <a:t>5</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Garcia P, Montez-</a:t>
            </a:r>
            <a:r>
              <a:rPr lang="en-US" sz="1800" dirty="0" err="1">
                <a:latin typeface="Times New Roman" panose="02020603050405020304" pitchFamily="18" charset="0"/>
                <a:cs typeface="Times New Roman" panose="02020603050405020304" pitchFamily="18" charset="0"/>
              </a:rPr>
              <a:t>Rath</a:t>
            </a:r>
            <a:r>
              <a:rPr lang="en-US" sz="1800" dirty="0">
                <a:latin typeface="Times New Roman" panose="02020603050405020304" pitchFamily="18" charset="0"/>
                <a:cs typeface="Times New Roman" panose="02020603050405020304" pitchFamily="18" charset="0"/>
              </a:rPr>
              <a:t> ME, Moore H, et al. SARS-CoV-2 Vaccine Acceptability in Patients on Hemodialysis: A Nationwide Survey. J Am </a:t>
            </a:r>
            <a:r>
              <a:rPr lang="en-US" sz="1800" dirty="0" err="1">
                <a:latin typeface="Times New Roman" panose="02020603050405020304" pitchFamily="18" charset="0"/>
                <a:cs typeface="Times New Roman" panose="02020603050405020304" pitchFamily="18" charset="0"/>
              </a:rPr>
              <a:t>Soc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Nephrol</a:t>
            </a:r>
            <a:r>
              <a:rPr lang="en-US" sz="1800" dirty="0">
                <a:latin typeface="Times New Roman" panose="02020603050405020304" pitchFamily="18" charset="0"/>
                <a:cs typeface="Times New Roman" panose="02020603050405020304" pitchFamily="18" charset="0"/>
              </a:rPr>
              <a:t>. 2021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10.1681/ASN.2021010104.</a:t>
            </a:r>
            <a:endParaRPr lang="tr-TR" sz="1800" dirty="0">
              <a:latin typeface="Times New Roman" panose="02020603050405020304" pitchFamily="18" charset="0"/>
              <a:cs typeface="Times New Roman" panose="02020603050405020304" pitchFamily="18" charset="0"/>
            </a:endParaRPr>
          </a:p>
          <a:p>
            <a:pPr hangingPunct="0"/>
            <a:r>
              <a:rPr lang="tr-TR" sz="1800" dirty="0">
                <a:latin typeface="Times New Roman" panose="02020603050405020304" pitchFamily="18" charset="0"/>
                <a:cs typeface="Times New Roman" panose="02020603050405020304" pitchFamily="18" charset="0"/>
              </a:rPr>
              <a:t>6</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Andrian</a:t>
            </a:r>
            <a:r>
              <a:rPr lang="en-US" sz="1800" dirty="0">
                <a:latin typeface="Times New Roman" panose="02020603050405020304" pitchFamily="18" charset="0"/>
                <a:cs typeface="Times New Roman" panose="02020603050405020304" pitchFamily="18" charset="0"/>
              </a:rPr>
              <a:t> T, </a:t>
            </a:r>
            <a:r>
              <a:rPr lang="en-US" sz="1800" dirty="0" err="1">
                <a:latin typeface="Times New Roman" panose="02020603050405020304" pitchFamily="18" charset="0"/>
                <a:cs typeface="Times New Roman" panose="02020603050405020304" pitchFamily="18" charset="0"/>
              </a:rPr>
              <a:t>Koppe</a:t>
            </a:r>
            <a:r>
              <a:rPr lang="en-US" sz="1800" dirty="0">
                <a:latin typeface="Times New Roman" panose="02020603050405020304" pitchFamily="18" charset="0"/>
                <a:cs typeface="Times New Roman" panose="02020603050405020304" pitchFamily="18" charset="0"/>
              </a:rPr>
              <a:t> L, Novel E, et al. COVID-19 vaccine acceptance among </a:t>
            </a:r>
            <a:r>
              <a:rPr lang="en-US" sz="1800" dirty="0" err="1">
                <a:latin typeface="Times New Roman" panose="02020603050405020304" pitchFamily="18" charset="0"/>
                <a:cs typeface="Times New Roman" panose="02020603050405020304" pitchFamily="18" charset="0"/>
              </a:rPr>
              <a:t>haemodialysis</a:t>
            </a:r>
            <a:r>
              <a:rPr lang="en-US" sz="1800" dirty="0">
                <a:latin typeface="Times New Roman" panose="02020603050405020304" pitchFamily="18" charset="0"/>
                <a:cs typeface="Times New Roman" panose="02020603050405020304" pitchFamily="18" charset="0"/>
              </a:rPr>
              <a:t> patients: a French survey. </a:t>
            </a:r>
            <a:r>
              <a:rPr lang="en-US" sz="1800" dirty="0" err="1">
                <a:latin typeface="Times New Roman" panose="02020603050405020304" pitchFamily="18" charset="0"/>
                <a:cs typeface="Times New Roman" panose="02020603050405020304" pitchFamily="18" charset="0"/>
              </a:rPr>
              <a:t>Clin</a:t>
            </a:r>
            <a:r>
              <a:rPr lang="en-US" sz="1800" dirty="0">
                <a:latin typeface="Times New Roman" panose="02020603050405020304" pitchFamily="18" charset="0"/>
                <a:cs typeface="Times New Roman" panose="02020603050405020304" pitchFamily="18" charset="0"/>
              </a:rPr>
              <a:t> Kidney J. 2021 Apr 28;14(8):1985-1986.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10.1093/</a:t>
            </a:r>
            <a:r>
              <a:rPr lang="en-US" sz="1800" dirty="0" err="1">
                <a:latin typeface="Times New Roman" panose="02020603050405020304" pitchFamily="18" charset="0"/>
                <a:cs typeface="Times New Roman" panose="02020603050405020304" pitchFamily="18" charset="0"/>
              </a:rPr>
              <a:t>ckj</a:t>
            </a:r>
            <a:r>
              <a:rPr lang="en-US" sz="1800" dirty="0">
                <a:latin typeface="Times New Roman" panose="02020603050405020304" pitchFamily="18" charset="0"/>
                <a:cs typeface="Times New Roman" panose="02020603050405020304" pitchFamily="18" charset="0"/>
              </a:rPr>
              <a:t>/sfab084.</a:t>
            </a:r>
            <a:endParaRPr lang="tr-TR" sz="1800" dirty="0">
              <a:latin typeface="Times New Roman" panose="02020603050405020304" pitchFamily="18" charset="0"/>
              <a:cs typeface="Times New Roman" panose="02020603050405020304" pitchFamily="18" charset="0"/>
            </a:endParaRPr>
          </a:p>
          <a:p>
            <a:pPr hangingPunct="0"/>
            <a:r>
              <a:rPr lang="tr-TR" sz="1800" dirty="0">
                <a:latin typeface="Times New Roman" panose="02020603050405020304" pitchFamily="18" charset="0"/>
                <a:cs typeface="Times New Roman" panose="02020603050405020304" pitchFamily="18" charset="0"/>
              </a:rPr>
              <a:t>7</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Tsapepas</a:t>
            </a:r>
            <a:r>
              <a:rPr lang="en-US" sz="1800" dirty="0">
                <a:latin typeface="Times New Roman" panose="02020603050405020304" pitchFamily="18" charset="0"/>
                <a:cs typeface="Times New Roman" panose="02020603050405020304" pitchFamily="18" charset="0"/>
              </a:rPr>
              <a:t> D, Husain SA, King KL, Burgos Y, Cohen DJ, Mohan S. Perspectives on COVID-19 vaccination among kidney and pancreas transplant recipients living in New York City. Am J Health </a:t>
            </a:r>
            <a:r>
              <a:rPr lang="en-US" sz="1800" dirty="0" err="1">
                <a:latin typeface="Times New Roman" panose="02020603050405020304" pitchFamily="18" charset="0"/>
                <a:cs typeface="Times New Roman" panose="02020603050405020304" pitchFamily="18" charset="0"/>
              </a:rPr>
              <a:t>Syst</a:t>
            </a:r>
            <a:r>
              <a:rPr lang="en-US" sz="1800" dirty="0">
                <a:latin typeface="Times New Roman" panose="02020603050405020304" pitchFamily="18" charset="0"/>
                <a:cs typeface="Times New Roman" panose="02020603050405020304" pitchFamily="18" charset="0"/>
              </a:rPr>
              <a:t> Pharm. 2021 Jun 29:zxab272.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10.1093/</a:t>
            </a:r>
            <a:r>
              <a:rPr lang="en-US" sz="1800" dirty="0" err="1">
                <a:latin typeface="Times New Roman" panose="02020603050405020304" pitchFamily="18" charset="0"/>
                <a:cs typeface="Times New Roman" panose="02020603050405020304" pitchFamily="18" charset="0"/>
              </a:rPr>
              <a:t>ajhp</a:t>
            </a:r>
            <a:r>
              <a:rPr lang="en-US" sz="1800" dirty="0">
                <a:latin typeface="Times New Roman" panose="02020603050405020304" pitchFamily="18" charset="0"/>
                <a:cs typeface="Times New Roman" panose="02020603050405020304" pitchFamily="18" charset="0"/>
              </a:rPr>
              <a:t>/zxab272</a:t>
            </a:r>
            <a:endParaRPr lang="tr-TR" sz="1800" dirty="0">
              <a:latin typeface="Times New Roman" panose="02020603050405020304" pitchFamily="18" charset="0"/>
              <a:cs typeface="Times New Roman" panose="02020603050405020304" pitchFamily="18" charset="0"/>
            </a:endParaRPr>
          </a:p>
          <a:p>
            <a:pPr hangingPunct="0"/>
            <a:r>
              <a:rPr lang="tr-TR" sz="1800" dirty="0">
                <a:latin typeface="Times New Roman" panose="02020603050405020304" pitchFamily="18" charset="0"/>
                <a:cs typeface="Times New Roman" panose="02020603050405020304" pitchFamily="18" charset="0"/>
              </a:rPr>
              <a:t>8</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Mejri</a:t>
            </a:r>
            <a:r>
              <a:rPr lang="en-US" sz="1800" dirty="0">
                <a:latin typeface="Times New Roman" panose="02020603050405020304" pitchFamily="18" charset="0"/>
                <a:cs typeface="Times New Roman" panose="02020603050405020304" pitchFamily="18" charset="0"/>
              </a:rPr>
              <a:t> N, </a:t>
            </a:r>
            <a:r>
              <a:rPr lang="en-US" sz="1800" dirty="0" err="1">
                <a:latin typeface="Times New Roman" panose="02020603050405020304" pitchFamily="18" charset="0"/>
                <a:cs typeface="Times New Roman" panose="02020603050405020304" pitchFamily="18" charset="0"/>
              </a:rPr>
              <a:t>Berrazega</a:t>
            </a:r>
            <a:r>
              <a:rPr lang="en-US" sz="1800" dirty="0">
                <a:latin typeface="Times New Roman" panose="02020603050405020304" pitchFamily="18" charset="0"/>
                <a:cs typeface="Times New Roman" panose="02020603050405020304" pitchFamily="18" charset="0"/>
              </a:rPr>
              <a:t> Y, </a:t>
            </a:r>
            <a:r>
              <a:rPr lang="en-US" sz="1800" dirty="0" err="1">
                <a:latin typeface="Times New Roman" panose="02020603050405020304" pitchFamily="18" charset="0"/>
                <a:cs typeface="Times New Roman" panose="02020603050405020304" pitchFamily="18" charset="0"/>
              </a:rPr>
              <a:t>Ouertani</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Rachdi</a:t>
            </a:r>
            <a:r>
              <a:rPr lang="en-US" sz="1800" dirty="0">
                <a:latin typeface="Times New Roman" panose="02020603050405020304" pitchFamily="18" charset="0"/>
                <a:cs typeface="Times New Roman" panose="02020603050405020304" pitchFamily="18" charset="0"/>
              </a:rPr>
              <a:t> H, </a:t>
            </a:r>
            <a:r>
              <a:rPr lang="en-US" sz="1800" dirty="0" err="1">
                <a:latin typeface="Times New Roman" panose="02020603050405020304" pitchFamily="18" charset="0"/>
                <a:cs typeface="Times New Roman" panose="02020603050405020304" pitchFamily="18" charset="0"/>
              </a:rPr>
              <a:t>Bohli</a:t>
            </a:r>
            <a:r>
              <a:rPr lang="en-US" sz="1800" dirty="0">
                <a:latin typeface="Times New Roman" panose="02020603050405020304" pitchFamily="18" charset="0"/>
                <a:cs typeface="Times New Roman" panose="02020603050405020304" pitchFamily="18" charset="0"/>
              </a:rPr>
              <a:t> M, </a:t>
            </a:r>
            <a:r>
              <a:rPr lang="en-US" sz="1800" dirty="0" err="1">
                <a:latin typeface="Times New Roman" panose="02020603050405020304" pitchFamily="18" charset="0"/>
                <a:cs typeface="Times New Roman" panose="02020603050405020304" pitchFamily="18" charset="0"/>
              </a:rPr>
              <a:t>Kochbati</a:t>
            </a:r>
            <a:r>
              <a:rPr lang="en-US" sz="1800" dirty="0">
                <a:latin typeface="Times New Roman" panose="02020603050405020304" pitchFamily="18" charset="0"/>
                <a:cs typeface="Times New Roman" panose="02020603050405020304" pitchFamily="18" charset="0"/>
              </a:rPr>
              <a:t> L, </a:t>
            </a:r>
            <a:r>
              <a:rPr lang="en-US" sz="1800" dirty="0" err="1">
                <a:latin typeface="Times New Roman" panose="02020603050405020304" pitchFamily="18" charset="0"/>
                <a:cs typeface="Times New Roman" panose="02020603050405020304" pitchFamily="18" charset="0"/>
              </a:rPr>
              <a:t>Boussen</a:t>
            </a:r>
            <a:r>
              <a:rPr lang="en-US" sz="1800" dirty="0">
                <a:latin typeface="Times New Roman" panose="02020603050405020304" pitchFamily="18" charset="0"/>
                <a:cs typeface="Times New Roman" panose="02020603050405020304" pitchFamily="18" charset="0"/>
              </a:rPr>
              <a:t> H. Understanding COVID-19 vaccine hesitancy and resistance: another challenge in cancer patients. Support Care Cancer. 2021 Jul 19:1–5.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10.1007/s00520-021-06419-y</a:t>
            </a:r>
            <a:r>
              <a:rPr lang="en-US" sz="1800" dirty="0" smtClean="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a:off x="13121640" y="23608517"/>
            <a:ext cx="9799320" cy="457200"/>
          </a:xfrm>
          <a:prstGeom prst="rect">
            <a:avLst/>
          </a:prstGeom>
          <a:solidFill>
            <a:schemeClr val="accent4">
              <a:lumMod val="75000"/>
            </a:schemeClr>
          </a:solidFill>
        </p:spPr>
        <p:txBody>
          <a:bodyPr wrap="square" rtlCol="0">
            <a:spAutoFit/>
          </a:bodyPr>
          <a:lstStyle/>
          <a:p>
            <a:r>
              <a:rPr lang="tr-TR" sz="2400" b="1" dirty="0" err="1" smtClean="0">
                <a:solidFill>
                  <a:schemeClr val="accent5">
                    <a:lumMod val="50000"/>
                  </a:schemeClr>
                </a:solidFill>
                <a:latin typeface="Times New Roman" panose="02020603050405020304" pitchFamily="18" charset="0"/>
                <a:cs typeface="Times New Roman" panose="02020603050405020304" pitchFamily="18" charset="0"/>
              </a:rPr>
              <a:t>References</a:t>
            </a:r>
            <a:endParaRPr lang="tr-TR" sz="24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Metin kutusu 13"/>
          <p:cNvSpPr txBox="1"/>
          <p:nvPr/>
        </p:nvSpPr>
        <p:spPr>
          <a:xfrm>
            <a:off x="13121640" y="16297150"/>
            <a:ext cx="10789920" cy="461665"/>
          </a:xfrm>
          <a:prstGeom prst="rect">
            <a:avLst/>
          </a:prstGeom>
          <a:solidFill>
            <a:schemeClr val="accent4">
              <a:lumMod val="75000"/>
            </a:schemeClr>
          </a:solidFill>
        </p:spPr>
        <p:txBody>
          <a:bodyPr wrap="square" rIns="90000" rtlCol="0">
            <a:spAutoFit/>
          </a:bodyPr>
          <a:lstStyle/>
          <a:p>
            <a:r>
              <a:rPr lang="tr-TR" sz="2400" b="1" dirty="0" err="1" smtClean="0">
                <a:solidFill>
                  <a:schemeClr val="accent5">
                    <a:lumMod val="50000"/>
                  </a:schemeClr>
                </a:solidFill>
                <a:latin typeface="Times New Roman" panose="02020603050405020304" pitchFamily="18" charset="0"/>
                <a:cs typeface="Times New Roman" panose="02020603050405020304" pitchFamily="18" charset="0"/>
              </a:rPr>
              <a:t>Discussion</a:t>
            </a:r>
            <a:endParaRPr lang="tr-TR" sz="24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20" name="Metin kutusu 19"/>
          <p:cNvSpPr txBox="1"/>
          <p:nvPr/>
        </p:nvSpPr>
        <p:spPr>
          <a:xfrm>
            <a:off x="0" y="829229"/>
            <a:ext cx="25199975" cy="3687503"/>
          </a:xfrm>
          <a:prstGeom prst="rect">
            <a:avLst/>
          </a:prstGeom>
          <a:solidFill>
            <a:schemeClr val="accent4">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lIns="3960000" tIns="216000" rIns="3960000" bIns="144000" rtlCol="0">
            <a:spAutoFit/>
          </a:bodyPr>
          <a:lstStyle/>
          <a:p>
            <a:pPr algn="ct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E</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VALUATION</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 </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OF </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P</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ERSPECTIVE</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 </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OF</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 P</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ATIENTS WITH</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 K</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IDNEY </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 D</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ISEASE </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A</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BOUT</a:t>
            </a:r>
            <a:r>
              <a:rPr lang="en-US" sz="4800" b="1" dirty="0" smtClean="0">
                <a:solidFill>
                  <a:schemeClr val="tx2">
                    <a:lumMod val="75000"/>
                  </a:schemeClr>
                </a:solidFill>
                <a:latin typeface="Times New Roman" panose="02020603050405020304" pitchFamily="18" charset="0"/>
                <a:cs typeface="Times New Roman" panose="02020603050405020304" pitchFamily="18" charset="0"/>
              </a:rPr>
              <a:t> COVID-19 V</a:t>
            </a:r>
            <a:r>
              <a:rPr lang="tr-TR" sz="4800" b="1" dirty="0" smtClean="0">
                <a:solidFill>
                  <a:schemeClr val="tx2">
                    <a:lumMod val="75000"/>
                  </a:schemeClr>
                </a:solidFill>
                <a:latin typeface="Times New Roman" panose="02020603050405020304" pitchFamily="18" charset="0"/>
                <a:cs typeface="Times New Roman" panose="02020603050405020304" pitchFamily="18" charset="0"/>
              </a:rPr>
              <a:t>ACCINES</a:t>
            </a:r>
            <a:r>
              <a:rPr lang="tr-TR" sz="6000" b="1" dirty="0" smtClean="0">
                <a:latin typeface="Times New Roman" panose="02020603050405020304" pitchFamily="18" charset="0"/>
                <a:cs typeface="Times New Roman" panose="02020603050405020304" pitchFamily="18" charset="0"/>
              </a:rPr>
              <a:t/>
            </a:r>
            <a:br>
              <a:rPr lang="tr-TR" sz="6000" b="1" dirty="0" smtClean="0">
                <a:latin typeface="Times New Roman" panose="02020603050405020304" pitchFamily="18" charset="0"/>
                <a:cs typeface="Times New Roman" panose="02020603050405020304" pitchFamily="18" charset="0"/>
              </a:rPr>
            </a:br>
            <a:r>
              <a:rPr lang="en-US" sz="3600" b="1"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Selman Gül</a:t>
            </a:r>
            <a:r>
              <a:rPr lang="en-US" sz="36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1</a:t>
            </a:r>
            <a:r>
              <a:rPr lang="en-US" sz="3600" b="1" dirty="0" smtClean="0">
                <a:solidFill>
                  <a:schemeClr val="accent5">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Meltem</a:t>
            </a:r>
            <a:r>
              <a:rPr lang="en-US" sz="3600" b="1"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Gürsu</a:t>
            </a:r>
            <a:r>
              <a:rPr lang="en-US" sz="36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2</a:t>
            </a:r>
            <a:r>
              <a:rPr lang="tr-TR" sz="4800" dirty="0" smtClean="0">
                <a:latin typeface="Times New Roman" panose="02020603050405020304" pitchFamily="18" charset="0"/>
                <a:ea typeface="Calibri" panose="020F0502020204030204" pitchFamily="34" charset="0"/>
                <a:cs typeface="Times New Roman" panose="02020603050405020304" pitchFamily="18" charset="0"/>
              </a:rPr>
              <a:t/>
            </a:r>
            <a:br>
              <a:rPr lang="tr-TR" sz="4800" dirty="0" smtClean="0">
                <a:latin typeface="Times New Roman" panose="02020603050405020304" pitchFamily="18" charset="0"/>
                <a:ea typeface="Calibri" panose="020F0502020204030204" pitchFamily="34" charset="0"/>
                <a:cs typeface="Times New Roman" panose="02020603050405020304" pitchFamily="18" charset="0"/>
              </a:rPr>
            </a:br>
            <a:r>
              <a:rPr lang="en-US" sz="2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1</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Bezmialem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Vakıf</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University, Faculty of Medicine, Istanbul, Turkey</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
            </a:r>
            <a:br>
              <a:rPr lang="tr-TR" sz="2800" dirty="0" smtClean="0">
                <a:latin typeface="Times New Roman" panose="02020603050405020304" pitchFamily="18" charset="0"/>
                <a:ea typeface="Calibri" panose="020F0502020204030204" pitchFamily="34" charset="0"/>
                <a:cs typeface="Times New Roman" panose="02020603050405020304" pitchFamily="18" charset="0"/>
              </a:rPr>
            </a:br>
            <a:r>
              <a:rPr lang="en-US" sz="2800" b="1" baseline="30000"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2</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Bezmialem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Vakıf</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University,  Faculty of Medicine, Department of Internal Medicine, Division of Nephrology, Istanbul, Turkey</a:t>
            </a:r>
            <a:endParaRPr lang="tr-TR" sz="2800" dirty="0">
              <a:latin typeface="Times New Roman" panose="02020603050405020304" pitchFamily="18" charset="0"/>
              <a:cs typeface="Times New Roman" panose="02020603050405020304" pitchFamily="18" charset="0"/>
            </a:endParaRPr>
          </a:p>
        </p:txBody>
      </p:sp>
      <p:pic>
        <p:nvPicPr>
          <p:cNvPr id="27" name="Resim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11820" y="1275755"/>
            <a:ext cx="3272059" cy="1869466"/>
          </a:xfrm>
          <a:prstGeom prst="rect">
            <a:avLst/>
          </a:prstGeom>
        </p:spPr>
      </p:pic>
      <p:sp>
        <p:nvSpPr>
          <p:cNvPr id="33" name="Metin kutusu 32"/>
          <p:cNvSpPr txBox="1"/>
          <p:nvPr/>
        </p:nvSpPr>
        <p:spPr>
          <a:xfrm>
            <a:off x="13121640" y="16890399"/>
            <a:ext cx="10789920" cy="3970318"/>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Since Covid-19</a:t>
            </a:r>
            <a:r>
              <a:rPr lang="tr-T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progresses with high mortality in those with chronic diseases, it is of great importance to vaccinate in those with chronic diseases. Especially patients</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with</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kidney</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disease</a:t>
            </a:r>
            <a:r>
              <a:rPr lang="en-US" sz="2400" dirty="0" smtClean="0">
                <a:latin typeface="Times New Roman" panose="02020603050405020304" pitchFamily="18" charset="0"/>
                <a:cs typeface="Times New Roman" panose="02020603050405020304" pitchFamily="18" charset="0"/>
              </a:rPr>
              <a:t> are more sensitive in this respect. Health </a:t>
            </a:r>
            <a:r>
              <a:rPr lang="tr-TR" sz="2400" dirty="0" err="1" smtClean="0">
                <a:latin typeface="Times New Roman" panose="02020603050405020304" pitchFamily="18" charset="0"/>
                <a:cs typeface="Times New Roman" panose="02020603050405020304" pitchFamily="18" charset="0"/>
              </a:rPr>
              <a:t>staff</a:t>
            </a:r>
            <a:r>
              <a:rPr lang="en-US" sz="2400" dirty="0" smtClean="0">
                <a:latin typeface="Times New Roman" panose="02020603050405020304" pitchFamily="18" charset="0"/>
                <a:cs typeface="Times New Roman" panose="02020603050405020304" pitchFamily="18" charset="0"/>
              </a:rPr>
              <a:t> and </a:t>
            </a:r>
            <a:r>
              <a:rPr lang="tr-TR" sz="2400" dirty="0" err="1" smtClean="0">
                <a:latin typeface="Times New Roman" panose="02020603050405020304" pitchFamily="18" charset="0"/>
                <a:cs typeface="Times New Roman" panose="02020603050405020304" pitchFamily="18" charset="0"/>
              </a:rPr>
              <a:t>physicians</a:t>
            </a:r>
            <a:r>
              <a:rPr lang="en-US" sz="2400" dirty="0" smtClean="0">
                <a:latin typeface="Times New Roman" panose="02020603050405020304" pitchFamily="18" charset="0"/>
                <a:cs typeface="Times New Roman" panose="02020603050405020304" pitchFamily="18" charset="0"/>
              </a:rPr>
              <a:t> have an important responsibility to prevent false beliefs about vaccination in the society and to provide accurate information about vaccination, and thus, </a:t>
            </a:r>
            <a:r>
              <a:rPr lang="tr-TR" sz="2400" dirty="0" err="1" smtClean="0">
                <a:latin typeface="Times New Roman" panose="02020603050405020304" pitchFamily="18" charset="0"/>
                <a:cs typeface="Times New Roman" panose="02020603050405020304" pitchFamily="18" charset="0"/>
              </a:rPr>
              <a:t>mortality</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rates</a:t>
            </a:r>
            <a:r>
              <a:rPr lang="en-US" sz="2400" dirty="0" smtClean="0">
                <a:latin typeface="Times New Roman" panose="02020603050405020304" pitchFamily="18" charset="0"/>
                <a:cs typeface="Times New Roman" panose="02020603050405020304" pitchFamily="18" charset="0"/>
              </a:rPr>
              <a:t> can be minimized</a:t>
            </a:r>
            <a:r>
              <a:rPr lang="tr-TR"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patients </a:t>
            </a:r>
            <a:r>
              <a:rPr lang="tr-TR" sz="2400" dirty="0" err="1">
                <a:latin typeface="Times New Roman" panose="02020603050405020304" pitchFamily="18" charset="0"/>
                <a:cs typeface="Times New Roman" panose="02020603050405020304" pitchFamily="18" charset="0"/>
              </a:rPr>
              <a:t>with</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kidney</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disease</a:t>
            </a:r>
            <a:r>
              <a:rPr lang="en-US" sz="2400" dirty="0" smtClean="0">
                <a:latin typeface="Times New Roman" panose="02020603050405020304" pitchFamily="18" charset="0"/>
                <a:cs typeface="Times New Roman" panose="02020603050405020304" pitchFamily="18" charset="0"/>
              </a:rPr>
              <a:t> by increasing the vaccination rate in the society and explaining the necessary prevention methods.</a:t>
            </a:r>
            <a:endParaRPr lang="tr-TR" sz="2400" dirty="0">
              <a:latin typeface="Times New Roman" panose="02020603050405020304" pitchFamily="18" charset="0"/>
              <a:cs typeface="Times New Roman" panose="02020603050405020304" pitchFamily="18" charset="0"/>
            </a:endParaRPr>
          </a:p>
        </p:txBody>
      </p:sp>
      <p:pic>
        <p:nvPicPr>
          <p:cNvPr id="19" name="Resim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890" y="1275755"/>
            <a:ext cx="3272059" cy="1869466"/>
          </a:xfrm>
          <a:prstGeom prst="rect">
            <a:avLst/>
          </a:prstGeom>
        </p:spPr>
      </p:pic>
      <p:graphicFrame>
        <p:nvGraphicFramePr>
          <p:cNvPr id="34" name="Grafik 33"/>
          <p:cNvGraphicFramePr>
            <a:graphicFrameLocks/>
          </p:cNvGraphicFramePr>
          <p:nvPr>
            <p:extLst>
              <p:ext uri="{D42A27DB-BD31-4B8C-83A1-F6EECF244321}">
                <p14:modId xmlns:p14="http://schemas.microsoft.com/office/powerpoint/2010/main" val="1310405236"/>
              </p:ext>
            </p:extLst>
          </p:nvPr>
        </p:nvGraphicFramePr>
        <p:xfrm>
          <a:off x="11534077" y="5749663"/>
          <a:ext cx="7283443" cy="48933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Grafik 34"/>
          <p:cNvGraphicFramePr>
            <a:graphicFrameLocks/>
          </p:cNvGraphicFramePr>
          <p:nvPr>
            <p:extLst>
              <p:ext uri="{D42A27DB-BD31-4B8C-83A1-F6EECF244321}">
                <p14:modId xmlns:p14="http://schemas.microsoft.com/office/powerpoint/2010/main" val="279323979"/>
              </p:ext>
            </p:extLst>
          </p:nvPr>
        </p:nvGraphicFramePr>
        <p:xfrm>
          <a:off x="-1087194" y="18773816"/>
          <a:ext cx="8200599" cy="55859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7" name="Grafik 36"/>
          <p:cNvGraphicFramePr>
            <a:graphicFrameLocks/>
          </p:cNvGraphicFramePr>
          <p:nvPr>
            <p:extLst>
              <p:ext uri="{D42A27DB-BD31-4B8C-83A1-F6EECF244321}">
                <p14:modId xmlns:p14="http://schemas.microsoft.com/office/powerpoint/2010/main" val="3930406803"/>
              </p:ext>
            </p:extLst>
          </p:nvPr>
        </p:nvGraphicFramePr>
        <p:xfrm>
          <a:off x="4030131" y="18731702"/>
          <a:ext cx="8915848" cy="5581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Grafik 38"/>
          <p:cNvGraphicFramePr>
            <a:graphicFrameLocks/>
          </p:cNvGraphicFramePr>
          <p:nvPr>
            <p:extLst>
              <p:ext uri="{D42A27DB-BD31-4B8C-83A1-F6EECF244321}">
                <p14:modId xmlns:p14="http://schemas.microsoft.com/office/powerpoint/2010/main" val="57263231"/>
              </p:ext>
            </p:extLst>
          </p:nvPr>
        </p:nvGraphicFramePr>
        <p:xfrm>
          <a:off x="14584680" y="10991686"/>
          <a:ext cx="6873240" cy="431529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0" name="Grafik 39"/>
          <p:cNvGraphicFramePr>
            <a:graphicFrameLocks/>
          </p:cNvGraphicFramePr>
          <p:nvPr>
            <p:extLst>
              <p:ext uri="{D42A27DB-BD31-4B8C-83A1-F6EECF244321}">
                <p14:modId xmlns:p14="http://schemas.microsoft.com/office/powerpoint/2010/main" val="420654316"/>
              </p:ext>
            </p:extLst>
          </p:nvPr>
        </p:nvGraphicFramePr>
        <p:xfrm>
          <a:off x="16958523" y="5770964"/>
          <a:ext cx="8617147" cy="4931702"/>
        </p:xfrm>
        <a:graphic>
          <a:graphicData uri="http://schemas.openxmlformats.org/drawingml/2006/chart">
            <c:chart xmlns:c="http://schemas.openxmlformats.org/drawingml/2006/chart" xmlns:r="http://schemas.openxmlformats.org/officeDocument/2006/relationships" r:id="rId8"/>
          </a:graphicData>
        </a:graphic>
      </p:graphicFrame>
      <p:sp>
        <p:nvSpPr>
          <p:cNvPr id="2" name="Metin kutusu 1"/>
          <p:cNvSpPr txBox="1"/>
          <p:nvPr/>
        </p:nvSpPr>
        <p:spPr>
          <a:xfrm>
            <a:off x="1066800" y="24696624"/>
            <a:ext cx="10703251" cy="461665"/>
          </a:xfrm>
          <a:prstGeom prst="rect">
            <a:avLst/>
          </a:prstGeom>
          <a:noFill/>
        </p:spPr>
        <p:txBody>
          <a:bodyPr wrap="none" rtlCol="0">
            <a:spAutoFit/>
          </a:bodyPr>
          <a:lstStyle/>
          <a:p>
            <a:r>
              <a:rPr lang="tr-TR" sz="2400" b="1" dirty="0" smtClean="0"/>
              <a:t>Figure-1: </a:t>
            </a:r>
            <a:r>
              <a:rPr lang="tr-TR" sz="2400" dirty="0" err="1" smtClean="0"/>
              <a:t>The</a:t>
            </a:r>
            <a:r>
              <a:rPr lang="tr-TR" sz="2400" dirty="0" smtClean="0"/>
              <a:t> </a:t>
            </a:r>
            <a:r>
              <a:rPr lang="tr-TR" sz="2400" dirty="0" err="1" smtClean="0"/>
              <a:t>ratio</a:t>
            </a:r>
            <a:r>
              <a:rPr lang="tr-TR" sz="2400" dirty="0" smtClean="0"/>
              <a:t> of </a:t>
            </a:r>
            <a:r>
              <a:rPr lang="tr-TR" sz="2400" dirty="0" err="1" smtClean="0"/>
              <a:t>patients</a:t>
            </a:r>
            <a:r>
              <a:rPr lang="tr-TR" sz="2400" dirty="0" smtClean="0"/>
              <a:t> </a:t>
            </a:r>
            <a:r>
              <a:rPr lang="tr-TR" sz="2400" dirty="0" err="1" smtClean="0"/>
              <a:t>vaccinatied</a:t>
            </a:r>
            <a:r>
              <a:rPr lang="tr-TR" sz="2400" dirty="0" smtClean="0"/>
              <a:t> </a:t>
            </a:r>
            <a:r>
              <a:rPr lang="tr-TR" sz="2400" dirty="0" err="1" smtClean="0"/>
              <a:t>and</a:t>
            </a:r>
            <a:r>
              <a:rPr lang="tr-TR" sz="2400" dirty="0" smtClean="0"/>
              <a:t> </a:t>
            </a:r>
            <a:r>
              <a:rPr lang="tr-TR" sz="2400" dirty="0" err="1" smtClean="0"/>
              <a:t>the</a:t>
            </a:r>
            <a:r>
              <a:rPr lang="tr-TR" sz="2400" dirty="0" smtClean="0"/>
              <a:t> </a:t>
            </a:r>
            <a:r>
              <a:rPr lang="tr-TR" sz="2400" dirty="0" err="1" smtClean="0"/>
              <a:t>route</a:t>
            </a:r>
            <a:r>
              <a:rPr lang="tr-TR" sz="2400" dirty="0" smtClean="0"/>
              <a:t> of </a:t>
            </a:r>
            <a:r>
              <a:rPr lang="tr-TR" sz="2400" dirty="0" err="1" smtClean="0"/>
              <a:t>advice</a:t>
            </a:r>
            <a:r>
              <a:rPr lang="tr-TR" sz="2400" dirty="0" smtClean="0"/>
              <a:t> </a:t>
            </a:r>
            <a:r>
              <a:rPr lang="tr-TR" sz="2400" dirty="0" err="1" smtClean="0"/>
              <a:t>about</a:t>
            </a:r>
            <a:r>
              <a:rPr lang="tr-TR" sz="2400" dirty="0" smtClean="0"/>
              <a:t> </a:t>
            </a:r>
            <a:r>
              <a:rPr lang="tr-TR" sz="2400" dirty="0" err="1" smtClean="0"/>
              <a:t>vaccination</a:t>
            </a:r>
            <a:r>
              <a:rPr lang="tr-TR" sz="2400" dirty="0" smtClean="0"/>
              <a:t>.</a:t>
            </a:r>
            <a:endParaRPr lang="tr-TR" sz="2400" dirty="0"/>
          </a:p>
        </p:txBody>
      </p:sp>
      <p:sp>
        <p:nvSpPr>
          <p:cNvPr id="26" name="Metin kutusu 25"/>
          <p:cNvSpPr txBox="1"/>
          <p:nvPr/>
        </p:nvSpPr>
        <p:spPr>
          <a:xfrm>
            <a:off x="1147142" y="25777305"/>
            <a:ext cx="10789920" cy="4524315"/>
          </a:xfrm>
          <a:prstGeom prst="rect">
            <a:avLst/>
          </a:prstGeom>
          <a:noFill/>
        </p:spPr>
        <p:txBody>
          <a:bodyPr wrap="square" rtlCol="0">
            <a:spAutoFit/>
          </a:bodyPr>
          <a:lstStyle/>
          <a:p>
            <a:pPr lvl="0">
              <a:lnSpc>
                <a:spcPct val="150000"/>
              </a:lnSpc>
            </a:pPr>
            <a:r>
              <a:rPr lang="en-US" sz="2400" dirty="0">
                <a:solidFill>
                  <a:prstClr val="black"/>
                </a:solidFill>
                <a:latin typeface="Times New Roman" panose="02020603050405020304" pitchFamily="18" charset="0"/>
                <a:cs typeface="Times New Roman" panose="02020603050405020304" pitchFamily="18" charset="0"/>
              </a:rPr>
              <a:t>Gender, educational level, occupation, presence of comorbidities did not affect vaccination rate. Vaccination was more frequent among non-smokers (</a:t>
            </a:r>
            <a:r>
              <a:rPr lang="en-US" sz="2400" b="1" dirty="0">
                <a:solidFill>
                  <a:prstClr val="black"/>
                </a:solidFill>
                <a:latin typeface="Times New Roman" panose="02020603050405020304" pitchFamily="18" charset="0"/>
                <a:cs typeface="Times New Roman" panose="02020603050405020304" pitchFamily="18" charset="0"/>
              </a:rPr>
              <a:t>p=0.002</a:t>
            </a:r>
            <a:r>
              <a:rPr lang="en-US" sz="2400" dirty="0">
                <a:solidFill>
                  <a:prstClr val="black"/>
                </a:solidFill>
                <a:latin typeface="Times New Roman" panose="02020603050405020304" pitchFamily="18" charset="0"/>
                <a:cs typeface="Times New Roman" panose="02020603050405020304" pitchFamily="18" charset="0"/>
              </a:rPr>
              <a:t>), older patients (</a:t>
            </a:r>
            <a:r>
              <a:rPr lang="en-US" sz="2400" b="1" dirty="0">
                <a:solidFill>
                  <a:prstClr val="black"/>
                </a:solidFill>
                <a:latin typeface="Times New Roman" panose="02020603050405020304" pitchFamily="18" charset="0"/>
                <a:cs typeface="Times New Roman" panose="02020603050405020304" pitchFamily="18" charset="0"/>
              </a:rPr>
              <a:t>p=0.045</a:t>
            </a:r>
            <a:r>
              <a:rPr lang="en-US" sz="2400" dirty="0">
                <a:solidFill>
                  <a:prstClr val="black"/>
                </a:solidFill>
                <a:latin typeface="Times New Roman" panose="02020603050405020304" pitchFamily="18" charset="0"/>
                <a:cs typeface="Times New Roman" panose="02020603050405020304" pitchFamily="18" charset="0"/>
              </a:rPr>
              <a:t>), and those who received information from physicians (</a:t>
            </a:r>
            <a:r>
              <a:rPr lang="en-US" sz="2400" b="1" dirty="0">
                <a:solidFill>
                  <a:prstClr val="black"/>
                </a:solidFill>
                <a:latin typeface="Times New Roman" panose="02020603050405020304" pitchFamily="18" charset="0"/>
                <a:cs typeface="Times New Roman" panose="02020603050405020304" pitchFamily="18" charset="0"/>
              </a:rPr>
              <a:t>p=0.014</a:t>
            </a:r>
            <a:r>
              <a:rPr lang="en-US" sz="2400" dirty="0">
                <a:solidFill>
                  <a:prstClr val="black"/>
                </a:solidFill>
                <a:latin typeface="Times New Roman" panose="02020603050405020304" pitchFamily="18" charset="0"/>
                <a:cs typeface="Times New Roman" panose="02020603050405020304" pitchFamily="18" charset="0"/>
              </a:rPr>
              <a:t>). Vaccination rate was lower among patients thinking that vaccine side effects might be serious (n=23, 63.8%), those who think social distancing as the most effective method of protection from COVID-19 (</a:t>
            </a:r>
            <a:r>
              <a:rPr lang="en-US" sz="2400" b="1" dirty="0">
                <a:solidFill>
                  <a:prstClr val="black"/>
                </a:solidFill>
                <a:latin typeface="Times New Roman" panose="02020603050405020304" pitchFamily="18" charset="0"/>
                <a:cs typeface="Times New Roman" panose="02020603050405020304" pitchFamily="18" charset="0"/>
              </a:rPr>
              <a:t>p=0.001</a:t>
            </a:r>
            <a:r>
              <a:rPr lang="en-US" sz="2400" dirty="0">
                <a:solidFill>
                  <a:prstClr val="black"/>
                </a:solidFill>
                <a:latin typeface="Times New Roman" panose="02020603050405020304" pitchFamily="18" charset="0"/>
                <a:cs typeface="Times New Roman" panose="02020603050405020304" pitchFamily="18" charset="0"/>
              </a:rPr>
              <a:t>), patients who omitted/delayed vaccination of themselves/relatives due to worries about side effects (</a:t>
            </a:r>
            <a:r>
              <a:rPr lang="en-US" sz="2400" b="1" dirty="0">
                <a:solidFill>
                  <a:prstClr val="black"/>
                </a:solidFill>
                <a:latin typeface="Times New Roman" panose="02020603050405020304" pitchFamily="18" charset="0"/>
                <a:cs typeface="Times New Roman" panose="02020603050405020304" pitchFamily="18" charset="0"/>
              </a:rPr>
              <a:t>p=0.003</a:t>
            </a:r>
            <a:r>
              <a:rPr lang="en-US" sz="2400" dirty="0">
                <a:solidFill>
                  <a:prstClr val="black"/>
                </a:solidFill>
                <a:latin typeface="Times New Roman" panose="02020603050405020304" pitchFamily="18" charset="0"/>
                <a:cs typeface="Times New Roman" panose="02020603050405020304" pitchFamily="18" charset="0"/>
              </a:rPr>
              <a:t>) and in those thinking that supplementary products were more effective for protection (</a:t>
            </a:r>
            <a:r>
              <a:rPr lang="en-US" sz="2400" b="1" dirty="0">
                <a:solidFill>
                  <a:prstClr val="black"/>
                </a:solidFill>
                <a:latin typeface="Times New Roman" panose="02020603050405020304" pitchFamily="18" charset="0"/>
                <a:cs typeface="Times New Roman" panose="02020603050405020304" pitchFamily="18" charset="0"/>
              </a:rPr>
              <a:t>p&lt;0.001</a:t>
            </a:r>
            <a:r>
              <a:rPr lang="en-US" sz="2400" dirty="0" smtClean="0">
                <a:solidFill>
                  <a:prstClr val="black"/>
                </a:solidFill>
                <a:latin typeface="Times New Roman" panose="02020603050405020304" pitchFamily="18" charset="0"/>
                <a:cs typeface="Times New Roman" panose="02020603050405020304" pitchFamily="18" charset="0"/>
              </a:rPr>
              <a:t>)</a:t>
            </a:r>
            <a:r>
              <a:rPr lang="tr-TR" sz="2400" dirty="0" smtClean="0">
                <a:solidFill>
                  <a:prstClr val="black"/>
                </a:solidFill>
                <a:latin typeface="Times New Roman" panose="02020603050405020304" pitchFamily="18" charset="0"/>
                <a:cs typeface="Times New Roman" panose="02020603050405020304" pitchFamily="18" charset="0"/>
              </a:rPr>
              <a:t> (Figure-2)</a:t>
            </a:r>
            <a:r>
              <a:rPr lang="en-US" sz="2400" dirty="0" smtClean="0">
                <a:solidFill>
                  <a:prstClr val="black"/>
                </a:solidFill>
                <a:latin typeface="Times New Roman" panose="02020603050405020304" pitchFamily="18" charset="0"/>
                <a:cs typeface="Times New Roman" panose="02020603050405020304" pitchFamily="18" charset="0"/>
              </a:rPr>
              <a:t>.</a:t>
            </a:r>
            <a:endParaRPr lang="tr-TR" sz="2400" dirty="0">
              <a:solidFill>
                <a:prstClr val="black"/>
              </a:solidFill>
              <a:latin typeface="Times New Roman" panose="02020603050405020304" pitchFamily="18" charset="0"/>
              <a:cs typeface="Times New Roman" panose="02020603050405020304" pitchFamily="18" charset="0"/>
            </a:endParaRPr>
          </a:p>
        </p:txBody>
      </p:sp>
      <p:sp>
        <p:nvSpPr>
          <p:cNvPr id="31" name="Metin kutusu 30"/>
          <p:cNvSpPr txBox="1"/>
          <p:nvPr/>
        </p:nvSpPr>
        <p:spPr>
          <a:xfrm>
            <a:off x="13121640" y="15227180"/>
            <a:ext cx="7673767" cy="461665"/>
          </a:xfrm>
          <a:prstGeom prst="rect">
            <a:avLst/>
          </a:prstGeom>
          <a:noFill/>
        </p:spPr>
        <p:txBody>
          <a:bodyPr wrap="none" rtlCol="0">
            <a:spAutoFit/>
          </a:bodyPr>
          <a:lstStyle/>
          <a:p>
            <a:r>
              <a:rPr lang="tr-TR" sz="2400" b="1" dirty="0" smtClean="0"/>
              <a:t>Figure-2: </a:t>
            </a:r>
            <a:r>
              <a:rPr lang="tr-TR" sz="2400" dirty="0" err="1" smtClean="0"/>
              <a:t>The</a:t>
            </a:r>
            <a:r>
              <a:rPr lang="tr-TR" sz="2400" dirty="0" smtClean="0"/>
              <a:t> </a:t>
            </a:r>
            <a:r>
              <a:rPr lang="tr-TR" sz="2400" dirty="0" err="1" smtClean="0"/>
              <a:t>ratio</a:t>
            </a:r>
            <a:r>
              <a:rPr lang="tr-TR" sz="2400" dirty="0" smtClean="0"/>
              <a:t> of </a:t>
            </a:r>
            <a:r>
              <a:rPr lang="tr-TR" sz="2400" dirty="0" err="1" smtClean="0"/>
              <a:t>patients</a:t>
            </a:r>
            <a:r>
              <a:rPr lang="tr-TR" sz="2400" dirty="0" smtClean="0"/>
              <a:t> </a:t>
            </a:r>
            <a:r>
              <a:rPr lang="tr-TR" sz="2400" dirty="0" err="1" smtClean="0"/>
              <a:t>vaccinated</a:t>
            </a:r>
            <a:r>
              <a:rPr lang="tr-TR" sz="2400" dirty="0" smtClean="0"/>
              <a:t> </a:t>
            </a:r>
            <a:r>
              <a:rPr lang="tr-TR" sz="2400" dirty="0" err="1" smtClean="0"/>
              <a:t>among</a:t>
            </a:r>
            <a:r>
              <a:rPr lang="tr-TR" sz="2400" dirty="0" smtClean="0"/>
              <a:t> </a:t>
            </a:r>
            <a:r>
              <a:rPr lang="tr-TR" sz="2400" dirty="0" err="1" smtClean="0"/>
              <a:t>subgroups</a:t>
            </a:r>
            <a:endParaRPr lang="tr-TR" sz="2400" dirty="0"/>
          </a:p>
        </p:txBody>
      </p:sp>
    </p:spTree>
    <p:extLst>
      <p:ext uri="{BB962C8B-B14F-4D97-AF65-F5344CB8AC3E}">
        <p14:creationId xmlns:p14="http://schemas.microsoft.com/office/powerpoint/2010/main" val="139305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341</TotalTime>
  <Words>911</Words>
  <Application>Microsoft Office PowerPoint</Application>
  <PresentationFormat>Özel</PresentationFormat>
  <Paragraphs>27</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PERSPECTIVE OF PATIENTS WITH KIDNEY  DISEASE ABOUT COVID-19 VACCINES DURING THE PANDEMIC PERIOD Selman Gül1, Meltem Gürsu2 1Bezmialem Vakıf University, Faculty of Medicine, Istanbul, Turkey 2Bezmialem Vakıf University,  Faculty of Medicine, Department of Internal Medicine, Division of Nephrology, Istanbul, Turkey</dc:title>
  <dc:creator>ottoman pc</dc:creator>
  <cp:lastModifiedBy>library user</cp:lastModifiedBy>
  <cp:revision>29</cp:revision>
  <dcterms:created xsi:type="dcterms:W3CDTF">2022-03-08T20:08:38Z</dcterms:created>
  <dcterms:modified xsi:type="dcterms:W3CDTF">2022-03-09T10:54:22Z</dcterms:modified>
</cp:coreProperties>
</file>